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62" r:id="rId4"/>
    <p:sldId id="264" r:id="rId5"/>
    <p:sldId id="265" r:id="rId6"/>
    <p:sldId id="357" r:id="rId7"/>
    <p:sldId id="367" r:id="rId8"/>
    <p:sldId id="360" r:id="rId9"/>
    <p:sldId id="359" r:id="rId10"/>
    <p:sldId id="358" r:id="rId11"/>
    <p:sldId id="361" r:id="rId12"/>
    <p:sldId id="362" r:id="rId13"/>
    <p:sldId id="364" r:id="rId14"/>
    <p:sldId id="363" r:id="rId15"/>
    <p:sldId id="365" r:id="rId16"/>
    <p:sldId id="366" r:id="rId17"/>
    <p:sldId id="352" r:id="rId18"/>
    <p:sldId id="374" r:id="rId19"/>
    <p:sldId id="368" r:id="rId20"/>
    <p:sldId id="344" r:id="rId21"/>
    <p:sldId id="383" r:id="rId22"/>
    <p:sldId id="375" r:id="rId23"/>
    <p:sldId id="369" r:id="rId24"/>
    <p:sldId id="376" r:id="rId25"/>
    <p:sldId id="386" r:id="rId26"/>
    <p:sldId id="380" r:id="rId27"/>
    <p:sldId id="424" r:id="rId28"/>
    <p:sldId id="377" r:id="rId29"/>
    <p:sldId id="378" r:id="rId30"/>
    <p:sldId id="379" r:id="rId31"/>
    <p:sldId id="370" r:id="rId32"/>
    <p:sldId id="371" r:id="rId33"/>
    <p:sldId id="372" r:id="rId34"/>
    <p:sldId id="373" r:id="rId35"/>
    <p:sldId id="381" r:id="rId36"/>
    <p:sldId id="356" r:id="rId37"/>
    <p:sldId id="382" r:id="rId38"/>
    <p:sldId id="318" r:id="rId3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na, Brayan (Universidad Nacional de Colombia)" initials="PB(Nd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53E41-C439-4FCC-BD25-8AA2CDAAD30E}" v="1" dt="2023-08-25T17:13:45.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4" autoAdjust="0"/>
    <p:restoredTop sz="94660"/>
  </p:normalViewPr>
  <p:slideViewPr>
    <p:cSldViewPr snapToGrid="0">
      <p:cViewPr>
        <p:scale>
          <a:sx n="90" d="100"/>
          <a:sy n="90" d="100"/>
        </p:scale>
        <p:origin x="-690" y="-9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0AA903-4144-5D44-A684-64F224A61FAA}" type="datetimeFigureOut">
              <a:rPr lang="es-ES" smtClean="0"/>
              <a:t>25/08/2023</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917630-2F7B-784A-B06E-7A967D6A35C8}" type="slidenum">
              <a:rPr lang="es-ES" smtClean="0"/>
              <a:t>‹Nº›</a:t>
            </a:fld>
            <a:endParaRPr lang="es-ES"/>
          </a:p>
        </p:txBody>
      </p:sp>
    </p:spTree>
    <p:extLst>
      <p:ext uri="{BB962C8B-B14F-4D97-AF65-F5344CB8AC3E}">
        <p14:creationId xmlns:p14="http://schemas.microsoft.com/office/powerpoint/2010/main" val="1846784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1888" y="1463675"/>
            <a:ext cx="4635500" cy="2608263"/>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ED13BBB-D318-4230-A9E3-8C2A2E4F3973}" type="datetime8">
              <a:rPr kumimoji="0" lang="en-GB" sz="9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25/08/2023 13:03</a:t>
            </a:fld>
            <a:endParaRPr kumimoji="0" lang="en-GB" sz="9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904992-98B2-43EF-8AFA-B426A3D09A69}" type="slidenum">
              <a:rPr kumimoji="0" lang="en-GB" sz="9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260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FEEC82-C1D1-4FE5-81D7-B6538D5154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B391C0D8-F78D-48EF-85DA-C8666AAE6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48CAF243-62A6-4B68-B5E0-34F2196D6DB6}"/>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5" name="Marcador de pie de página 4">
            <a:extLst>
              <a:ext uri="{FF2B5EF4-FFF2-40B4-BE49-F238E27FC236}">
                <a16:creationId xmlns:a16="http://schemas.microsoft.com/office/drawing/2014/main" id="{4F0A5F86-9ECB-49E6-991A-D52CA4CEC09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152F300-E19B-40E7-B52D-B4976CDF7EA6}"/>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384976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55B819-B641-4ED2-8AE0-0762A9EE553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2B60A98A-C0E0-44FC-9EF4-D4E34B2B225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30D1FAE-D605-41FD-91A7-B43454099070}"/>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5" name="Marcador de pie de página 4">
            <a:extLst>
              <a:ext uri="{FF2B5EF4-FFF2-40B4-BE49-F238E27FC236}">
                <a16:creationId xmlns:a16="http://schemas.microsoft.com/office/drawing/2014/main" id="{027AA13E-7F54-477E-B49E-422270494D1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7C9B72E-FFD0-4F0C-A74A-365F4DE2843F}"/>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38028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ED67713-3F32-4D45-BF11-C834FB08C7C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49F942FA-8D61-45A5-BD8F-C59D4408121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5D47219-4800-44E7-963C-F6A58F8E710A}"/>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5" name="Marcador de pie de página 4">
            <a:extLst>
              <a:ext uri="{FF2B5EF4-FFF2-40B4-BE49-F238E27FC236}">
                <a16:creationId xmlns:a16="http://schemas.microsoft.com/office/drawing/2014/main" id="{622DDCFA-2191-4F88-A0C4-96E59466D24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2AB184B-3771-42EB-9E69-990E2D2B204E}"/>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2512894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L BULLETS">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03928" y="5905567"/>
            <a:ext cx="11582400" cy="666751"/>
          </a:xfrm>
          <a:prstGeom prst="rect">
            <a:avLst/>
          </a:prstGeom>
        </p:spPr>
        <p:txBody>
          <a:bodyPr bIns="0" anchor="b"/>
          <a:lstStyle>
            <a:lvl1pPr marL="0" indent="0">
              <a:spcBef>
                <a:spcPts val="0"/>
              </a:spcBef>
              <a:spcAft>
                <a:spcPts val="0"/>
              </a:spcAft>
              <a:buFontTx/>
              <a:buNone/>
              <a:defRPr sz="700">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6" name="Rectangle 4"/>
          <p:cNvSpPr>
            <a:spLocks noGrp="1" noChangeArrowheads="1"/>
          </p:cNvSpPr>
          <p:nvPr>
            <p:ph type="title"/>
          </p:nvPr>
        </p:nvSpPr>
        <p:spPr bwMode="auto">
          <a:xfrm>
            <a:off x="303928" y="696746"/>
            <a:ext cx="11582400" cy="395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en-US" dirty="0"/>
              <a:t>Click to edit Master title style</a:t>
            </a:r>
          </a:p>
        </p:txBody>
      </p:sp>
      <p:sp>
        <p:nvSpPr>
          <p:cNvPr id="3" name="Content Placeholder 2">
            <a:extLst>
              <a:ext uri="{FF2B5EF4-FFF2-40B4-BE49-F238E27FC236}">
                <a16:creationId xmlns:a16="http://schemas.microsoft.com/office/drawing/2014/main" id="{6210E6DA-69E0-6C43-93D7-65054D416CD9}"/>
              </a:ext>
            </a:extLst>
          </p:cNvPr>
          <p:cNvSpPr>
            <a:spLocks noGrp="1"/>
          </p:cNvSpPr>
          <p:nvPr>
            <p:ph sz="quarter" idx="14"/>
          </p:nvPr>
        </p:nvSpPr>
        <p:spPr>
          <a:xfrm>
            <a:off x="304800" y="1397000"/>
            <a:ext cx="11582400" cy="436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549856"/>
      </p:ext>
    </p:extLst>
  </p:cSld>
  <p:clrMapOvr>
    <a:masterClrMapping/>
  </p:clrMapOvr>
  <p:extLst>
    <p:ext uri="{DCECCB84-F9BA-43D5-87BE-67443E8EF086}">
      <p15:sldGuideLst xmlns:p15="http://schemas.microsoft.com/office/powerpoint/2012/main">
        <p15:guide id="1" orient="horz" pos="31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L TITLE/BLANK">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03928" y="5905567"/>
            <a:ext cx="11582400" cy="666751"/>
          </a:xfrm>
          <a:prstGeom prst="rect">
            <a:avLst/>
          </a:prstGeom>
        </p:spPr>
        <p:txBody>
          <a:bodyPr bIns="0" anchor="b"/>
          <a:lstStyle>
            <a:lvl1pPr marL="0" indent="0">
              <a:spcBef>
                <a:spcPts val="0"/>
              </a:spcBef>
              <a:spcAft>
                <a:spcPts val="0"/>
              </a:spcAft>
              <a:buFontTx/>
              <a:buNone/>
              <a:defRPr sz="700">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7" name="Rectangle 4">
            <a:extLst>
              <a:ext uri="{FF2B5EF4-FFF2-40B4-BE49-F238E27FC236}">
                <a16:creationId xmlns:a16="http://schemas.microsoft.com/office/drawing/2014/main" id="{6F788FD9-84B0-3A4A-8C2B-494DE8448C30}"/>
              </a:ext>
            </a:extLst>
          </p:cNvPr>
          <p:cNvSpPr>
            <a:spLocks noGrp="1" noChangeArrowheads="1"/>
          </p:cNvSpPr>
          <p:nvPr>
            <p:ph type="title"/>
          </p:nvPr>
        </p:nvSpPr>
        <p:spPr bwMode="auto">
          <a:xfrm>
            <a:off x="303928" y="696746"/>
            <a:ext cx="11582400" cy="395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84635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9E71-9263-0B4D-A4C7-94190C53B14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041D200-4E63-C04D-81CB-7EF6A36986E9}"/>
              </a:ext>
            </a:extLst>
          </p:cNvPr>
          <p:cNvSpPr>
            <a:spLocks noGrp="1"/>
          </p:cNvSpPr>
          <p:nvPr>
            <p:ph type="sldNum" sz="quarter" idx="12"/>
          </p:nvPr>
        </p:nvSpPr>
        <p:spPr/>
        <p:txBody>
          <a:bodyPr/>
          <a:lstStyle/>
          <a:p>
            <a:fld id="{56B3F0F6-E8D7-9C4B-A56C-71997626A099}" type="slidenum">
              <a:rPr lang="en-US" smtClean="0"/>
              <a:t>‹Nº›</a:t>
            </a:fld>
            <a:endParaRPr lang="en-US" dirty="0"/>
          </a:p>
        </p:txBody>
      </p:sp>
      <p:sp>
        <p:nvSpPr>
          <p:cNvPr id="6" name="Text Placeholder 8">
            <a:extLst>
              <a:ext uri="{FF2B5EF4-FFF2-40B4-BE49-F238E27FC236}">
                <a16:creationId xmlns:a16="http://schemas.microsoft.com/office/drawing/2014/main" id="{BB6CB580-E536-7D4D-A9A8-2C44CF8AD5A9}"/>
              </a:ext>
            </a:extLst>
          </p:cNvPr>
          <p:cNvSpPr>
            <a:spLocks noGrp="1"/>
          </p:cNvSpPr>
          <p:nvPr>
            <p:ph type="body" sz="quarter" idx="13" hasCustomPrompt="1"/>
          </p:nvPr>
        </p:nvSpPr>
        <p:spPr>
          <a:xfrm>
            <a:off x="220362" y="6125111"/>
            <a:ext cx="11431335" cy="697544"/>
          </a:xfrm>
        </p:spPr>
        <p:txBody>
          <a:bodyPr anchor="b">
            <a:normAutofit/>
          </a:bodyPr>
          <a:lstStyle>
            <a:lvl1pPr marL="0" indent="0">
              <a:buNone/>
              <a:defRPr sz="1100"/>
            </a:lvl1pPr>
          </a:lstStyle>
          <a:p>
            <a:pPr lvl="0"/>
            <a:r>
              <a:rPr lang="en-US" dirty="0"/>
              <a:t>References</a:t>
            </a:r>
          </a:p>
        </p:txBody>
      </p:sp>
    </p:spTree>
    <p:extLst>
      <p:ext uri="{BB962C8B-B14F-4D97-AF65-F5344CB8AC3E}">
        <p14:creationId xmlns:p14="http://schemas.microsoft.com/office/powerpoint/2010/main" val="50707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DCB03D-4D1B-4E3D-BDC2-C9FDE44E04B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4960C39-5FF9-47D3-9DD0-C72FD25E6EB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077C7BB-1E0F-4566-AD34-E698E62B4636}"/>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5" name="Marcador de pie de página 4">
            <a:extLst>
              <a:ext uri="{FF2B5EF4-FFF2-40B4-BE49-F238E27FC236}">
                <a16:creationId xmlns:a16="http://schemas.microsoft.com/office/drawing/2014/main" id="{6301CD65-6C14-4B8A-9297-9A3BAFE1062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4010A38-F62D-4CB8-951E-5D94E20727F0}"/>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68513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2964A-1372-4970-9CC0-35F12284F33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4A666DE-C475-4385-BECA-5AF1617DD8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3EBF98-602A-43A0-8515-CDF274CDBDD7}"/>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5" name="Marcador de pie de página 4">
            <a:extLst>
              <a:ext uri="{FF2B5EF4-FFF2-40B4-BE49-F238E27FC236}">
                <a16:creationId xmlns:a16="http://schemas.microsoft.com/office/drawing/2014/main" id="{608B5220-17F9-40C6-A013-430495C63EA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C3657F6-43A9-4FC2-B01C-DCEF4F16C477}"/>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118458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DADD0-8B2B-4F48-8BCE-7EB22688822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4F227F4E-5E4E-495B-98CE-110141DBDA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0BB5246D-AF24-482E-AB0F-E2556CDBE61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BB18BC86-4D4F-47B9-9907-7570E462C7A2}"/>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6" name="Marcador de pie de página 5">
            <a:extLst>
              <a:ext uri="{FF2B5EF4-FFF2-40B4-BE49-F238E27FC236}">
                <a16:creationId xmlns:a16="http://schemas.microsoft.com/office/drawing/2014/main" id="{AEC4D956-C031-4277-AE28-D5CE12F6ED50}"/>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C936336-7D01-410F-9E94-105D4BB2B50A}"/>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33814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A06B6-24A3-44A6-B821-024513625AC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25CEE03-3D8B-471D-BDEC-71EED5115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1E5EC7D-F8E8-4106-AF33-F4BF928326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896D4F47-CB3A-471F-BD39-6567B5D49B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D3F631E-91D1-426A-BA2E-191DD69D874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601338ED-4202-4F3B-87A6-098E95AE7D24}"/>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8" name="Marcador de pie de página 7">
            <a:extLst>
              <a:ext uri="{FF2B5EF4-FFF2-40B4-BE49-F238E27FC236}">
                <a16:creationId xmlns:a16="http://schemas.microsoft.com/office/drawing/2014/main" id="{93C6C988-B4B8-45FC-910C-C7C895F28D73}"/>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3FB65063-586A-46A2-8184-2D3B2F1A4A93}"/>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229153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648431-ADBD-471A-8110-AB1C1D896B0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E11A9C9E-6B2B-4EEB-821B-4237B8DD9BCB}"/>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4" name="Marcador de pie de página 3">
            <a:extLst>
              <a:ext uri="{FF2B5EF4-FFF2-40B4-BE49-F238E27FC236}">
                <a16:creationId xmlns:a16="http://schemas.microsoft.com/office/drawing/2014/main" id="{3DCEA5FC-38C5-46F2-8E78-D9156CCEE64A}"/>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EAA7A0C6-C26E-4FA5-A68A-5AC10DBE97F9}"/>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321757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6800C62-4BD0-4F53-A3AA-D884E4098C7A}"/>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3" name="Marcador de pie de página 2">
            <a:extLst>
              <a:ext uri="{FF2B5EF4-FFF2-40B4-BE49-F238E27FC236}">
                <a16:creationId xmlns:a16="http://schemas.microsoft.com/office/drawing/2014/main" id="{74E1E410-DDCB-4A33-91F0-4A4FAC871682}"/>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DF19B4F9-D149-42D6-B41A-58C241E692B9}"/>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155963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DC290-9CFC-4B7A-9B05-1235B9A6302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B0DDC1C-FD2C-4BAA-AB11-BA84EABA4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CD6D59F5-6778-436A-8C30-C8817128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E7D067-906C-40C2-9958-8F8FB9BD4028}"/>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6" name="Marcador de pie de página 5">
            <a:extLst>
              <a:ext uri="{FF2B5EF4-FFF2-40B4-BE49-F238E27FC236}">
                <a16:creationId xmlns:a16="http://schemas.microsoft.com/office/drawing/2014/main" id="{0C2142D7-5F5D-4313-8F98-05EBF6D6F8E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965B622-03E2-426F-A57E-79889D9B642E}"/>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187502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6B00B-0BF8-4BB3-825D-BB17B1C7E1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943E85DF-3C2C-4E82-8F4C-994CDB47B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DC15E49-9FEA-4BA4-9CC4-8E5E38302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DD8E77-973D-4253-B739-D7FEC7D48619}"/>
              </a:ext>
            </a:extLst>
          </p:cNvPr>
          <p:cNvSpPr>
            <a:spLocks noGrp="1"/>
          </p:cNvSpPr>
          <p:nvPr>
            <p:ph type="dt" sz="half" idx="10"/>
          </p:nvPr>
        </p:nvSpPr>
        <p:spPr/>
        <p:txBody>
          <a:bodyPr/>
          <a:lstStyle/>
          <a:p>
            <a:fld id="{E4F04215-D7BD-435E-971C-0567D590FA59}" type="datetimeFigureOut">
              <a:rPr lang="es-PE" smtClean="0"/>
              <a:t>25/08/2023</a:t>
            </a:fld>
            <a:endParaRPr lang="es-PE"/>
          </a:p>
        </p:txBody>
      </p:sp>
      <p:sp>
        <p:nvSpPr>
          <p:cNvPr id="6" name="Marcador de pie de página 5">
            <a:extLst>
              <a:ext uri="{FF2B5EF4-FFF2-40B4-BE49-F238E27FC236}">
                <a16:creationId xmlns:a16="http://schemas.microsoft.com/office/drawing/2014/main" id="{F03E4182-E064-4D4F-9114-FA51874176B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C7983318-8742-4C2C-BF19-15592CE625EB}"/>
              </a:ext>
            </a:extLst>
          </p:cNvPr>
          <p:cNvSpPr>
            <a:spLocks noGrp="1"/>
          </p:cNvSpPr>
          <p:nvPr>
            <p:ph type="sldNum" sz="quarter" idx="12"/>
          </p:nvPr>
        </p:nvSpPr>
        <p:spPr/>
        <p:txBody>
          <a:bodyPr/>
          <a:lstStyle/>
          <a:p>
            <a:fld id="{EA895281-38DF-4AC8-810E-ACE8DABE5E24}" type="slidenum">
              <a:rPr lang="es-PE" smtClean="0"/>
              <a:t>‹Nº›</a:t>
            </a:fld>
            <a:endParaRPr lang="es-PE"/>
          </a:p>
        </p:txBody>
      </p:sp>
    </p:spTree>
    <p:extLst>
      <p:ext uri="{BB962C8B-B14F-4D97-AF65-F5344CB8AC3E}">
        <p14:creationId xmlns:p14="http://schemas.microsoft.com/office/powerpoint/2010/main" val="3144033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8476FA2-6975-47F6-9CDD-C45912385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47BF2C9-7CA9-4686-8EA0-FAC79233E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B555181-B4DE-4567-ACC2-6C2CC7E68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04215-D7BD-435E-971C-0567D590FA59}" type="datetimeFigureOut">
              <a:rPr lang="es-PE" smtClean="0"/>
              <a:t>25/08/2023</a:t>
            </a:fld>
            <a:endParaRPr lang="es-PE"/>
          </a:p>
        </p:txBody>
      </p:sp>
      <p:sp>
        <p:nvSpPr>
          <p:cNvPr id="5" name="Marcador de pie de página 4">
            <a:extLst>
              <a:ext uri="{FF2B5EF4-FFF2-40B4-BE49-F238E27FC236}">
                <a16:creationId xmlns:a16="http://schemas.microsoft.com/office/drawing/2014/main" id="{FC1F2F07-759C-416C-BCE1-7DAF9371A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378AABA5-C138-4A82-8406-21D364B6F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95281-38DF-4AC8-810E-ACE8DABE5E24}" type="slidenum">
              <a:rPr lang="es-PE" smtClean="0"/>
              <a:t>‹Nº›</a:t>
            </a:fld>
            <a:endParaRPr lang="es-PE"/>
          </a:p>
        </p:txBody>
      </p:sp>
    </p:spTree>
    <p:extLst>
      <p:ext uri="{BB962C8B-B14F-4D97-AF65-F5344CB8AC3E}">
        <p14:creationId xmlns:p14="http://schemas.microsoft.com/office/powerpoint/2010/main" val="4193780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A901F0A-A7EB-B50B-F4B1-0F1F041B89F3}"/>
              </a:ext>
            </a:extLst>
          </p:cNvPr>
          <p:cNvPicPr>
            <a:picLocks noChangeAspect="1"/>
          </p:cNvPicPr>
          <p:nvPr/>
        </p:nvPicPr>
        <p:blipFill>
          <a:blip r:embed="rId2"/>
          <a:stretch>
            <a:fillRect/>
          </a:stretch>
        </p:blipFill>
        <p:spPr>
          <a:xfrm>
            <a:off x="-61559" y="0"/>
            <a:ext cx="12253559" cy="6861686"/>
          </a:xfrm>
          <a:prstGeom prst="rect">
            <a:avLst/>
          </a:prstGeom>
        </p:spPr>
      </p:pic>
      <p:sp>
        <p:nvSpPr>
          <p:cNvPr id="2" name="CuadroTexto 1"/>
          <p:cNvSpPr txBox="1"/>
          <p:nvPr/>
        </p:nvSpPr>
        <p:spPr>
          <a:xfrm>
            <a:off x="3258251" y="5451046"/>
            <a:ext cx="5105803" cy="400110"/>
          </a:xfrm>
          <a:prstGeom prst="rect">
            <a:avLst/>
          </a:prstGeom>
          <a:noFill/>
        </p:spPr>
        <p:txBody>
          <a:bodyPr wrap="square" lIns="91436" tIns="45718" rIns="91436" bIns="45718" rtlCol="0">
            <a:spAutoFit/>
          </a:bodyPr>
          <a:lstStyle/>
          <a:p>
            <a:pPr algn="r"/>
            <a:r>
              <a:rPr lang="es-CO" sz="2000" b="1" dirty="0">
                <a:solidFill>
                  <a:schemeClr val="bg2"/>
                </a:solidFill>
              </a:rPr>
              <a:t>Juan Alejandro Ospina I. Md, MSc.</a:t>
            </a:r>
          </a:p>
        </p:txBody>
      </p:sp>
      <p:sp>
        <p:nvSpPr>
          <p:cNvPr id="12" name="Título 1"/>
          <p:cNvSpPr txBox="1">
            <a:spLocks/>
          </p:cNvSpPr>
          <p:nvPr/>
        </p:nvSpPr>
        <p:spPr>
          <a:xfrm>
            <a:off x="-284847" y="3233323"/>
            <a:ext cx="12192001" cy="520573"/>
          </a:xfrm>
          <a:prstGeom prst="rect">
            <a:avLst/>
          </a:prstGeom>
          <a:noFill/>
          <a:ln>
            <a:noFill/>
          </a:ln>
        </p:spPr>
        <p:txBody>
          <a:bodyPr vert="horz" lIns="1188672" tIns="45718" rIns="274309" bIns="45718" rtlCol="0" anchor="ctr">
            <a:no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pPr algn="ct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Chronic</a:t>
            </a:r>
            <a:r>
              <a:rPr lang="es-ES" b="1" dirty="0">
                <a:ln w="19050">
                  <a:solidFill>
                    <a:schemeClr val="tx2">
                      <a:tint val="1000"/>
                    </a:schemeClr>
                  </a:solidFill>
                  <a:prstDash val="solid"/>
                </a:ln>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Lymphocytic</a:t>
            </a:r>
            <a:r>
              <a:rPr lang="es-ES" b="1" dirty="0">
                <a:ln w="19050">
                  <a:solidFill>
                    <a:schemeClr val="tx2">
                      <a:tint val="1000"/>
                    </a:schemeClr>
                  </a:solidFill>
                  <a:prstDash val="solid"/>
                </a:ln>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Leukemia</a:t>
            </a:r>
            <a:endParaRPr lang="es-ES" b="1" dirty="0">
              <a:ln w="19050">
                <a:solidFill>
                  <a:schemeClr val="tx2">
                    <a:tint val="1000"/>
                  </a:schemeClr>
                </a:solidFill>
                <a:prstDash val="solid"/>
              </a:ln>
              <a:effectLst>
                <a:outerShdw blurRad="50000" dist="50800" dir="7500000" algn="tl">
                  <a:srgbClr val="000000">
                    <a:shade val="5000"/>
                    <a:alpha val="35000"/>
                  </a:srgbClr>
                </a:outerShdw>
              </a:effectLst>
            </a:endParaRPr>
          </a:p>
          <a:p>
            <a:pPr algn="ctr"/>
            <a:endParaRPr lang="es-ES" b="1" dirty="0">
              <a:ln w="19050">
                <a:solidFill>
                  <a:schemeClr val="tx2">
                    <a:tint val="1000"/>
                  </a:schemeClr>
                </a:solidFill>
                <a:prstDash val="solid"/>
              </a:ln>
              <a:effectLst>
                <a:outerShdw blurRad="50000" dist="50800" dir="7500000" algn="tl">
                  <a:srgbClr val="000000">
                    <a:shade val="5000"/>
                    <a:alpha val="35000"/>
                  </a:srgbClr>
                </a:outerShdw>
              </a:effectLst>
            </a:endParaRPr>
          </a:p>
          <a:p>
            <a:pPr algn="ct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Profiling</a:t>
            </a:r>
            <a:r>
              <a:rPr lang="es-ES" b="1" dirty="0">
                <a:ln w="19050">
                  <a:solidFill>
                    <a:schemeClr val="tx2">
                      <a:tint val="1000"/>
                    </a:schemeClr>
                  </a:solidFill>
                  <a:prstDash val="solid"/>
                </a:ln>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Patients</a:t>
            </a:r>
            <a:r>
              <a:rPr lang="es-ES" b="1" dirty="0">
                <a:ln w="19050">
                  <a:solidFill>
                    <a:schemeClr val="tx2">
                      <a:tint val="1000"/>
                    </a:schemeClr>
                  </a:solidFill>
                  <a:prstDash val="solid"/>
                </a:ln>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Towards</a:t>
            </a:r>
            <a:r>
              <a:rPr lang="es-ES" b="1" dirty="0">
                <a:ln w="19050">
                  <a:solidFill>
                    <a:schemeClr val="tx2">
                      <a:tint val="1000"/>
                    </a:schemeClr>
                  </a:solidFill>
                  <a:prstDash val="solid"/>
                </a:ln>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effectLst>
                  <a:outerShdw blurRad="50000" dist="50800" dir="7500000" algn="tl">
                    <a:srgbClr val="000000">
                      <a:shade val="5000"/>
                      <a:alpha val="35000"/>
                    </a:srgbClr>
                  </a:outerShdw>
                </a:effectLst>
              </a:rPr>
              <a:t>Precision</a:t>
            </a:r>
            <a:r>
              <a:rPr lang="es-ES" b="1" dirty="0">
                <a:ln w="19050">
                  <a:solidFill>
                    <a:schemeClr val="tx2">
                      <a:tint val="1000"/>
                    </a:schemeClr>
                  </a:solidFill>
                  <a:prstDash val="solid"/>
                </a:ln>
                <a:effectLst>
                  <a:outerShdw blurRad="50000" dist="50800" dir="7500000" algn="tl">
                    <a:srgbClr val="000000">
                      <a:shade val="5000"/>
                      <a:alpha val="35000"/>
                    </a:srgbClr>
                  </a:outerShdw>
                </a:effectLst>
              </a:rPr>
              <a:t> Medicine</a:t>
            </a:r>
          </a:p>
        </p:txBody>
      </p:sp>
      <p:sp>
        <p:nvSpPr>
          <p:cNvPr id="3" name="Text Placeholder 10">
            <a:extLst>
              <a:ext uri="{FF2B5EF4-FFF2-40B4-BE49-F238E27FC236}">
                <a16:creationId xmlns:a16="http://schemas.microsoft.com/office/drawing/2014/main" id="{DEA531A1-0B33-E0BC-E3C4-06570E54094E}"/>
              </a:ext>
            </a:extLst>
          </p:cNvPr>
          <p:cNvSpPr txBox="1">
            <a:spLocks/>
          </p:cNvSpPr>
          <p:nvPr/>
        </p:nvSpPr>
        <p:spPr>
          <a:xfrm>
            <a:off x="113017" y="6097736"/>
            <a:ext cx="11702264" cy="648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800" b="1" dirty="0">
                <a:solidFill>
                  <a:schemeClr val="bg1"/>
                </a:solidFill>
              </a:rPr>
              <a:t>Material educativo dirigido al cuerpo médico. En caso de evento adverso repórtelo en Colombia a la línea 018000111561 o el link https://aereporting.astrazeneca.com seleccionando el país. Link de Data </a:t>
            </a:r>
            <a:r>
              <a:rPr lang="es-ES" sz="800" b="1" dirty="0" err="1">
                <a:solidFill>
                  <a:schemeClr val="bg1"/>
                </a:solidFill>
              </a:rPr>
              <a:t>Privacy</a:t>
            </a:r>
            <a:r>
              <a:rPr lang="es-ES" sz="800" b="1" dirty="0">
                <a:solidFill>
                  <a:schemeClr val="bg1"/>
                </a:solidFill>
              </a:rPr>
              <a:t> para reporte de eventos adversos: https://bit.ly/2ZsHh5J . A</a:t>
            </a:r>
            <a:r>
              <a:rPr lang="pt-BR" sz="800" b="1" dirty="0" err="1">
                <a:solidFill>
                  <a:schemeClr val="bg1"/>
                </a:solidFill>
              </a:rPr>
              <a:t>straZeneca</a:t>
            </a:r>
            <a:r>
              <a:rPr lang="pt-BR" sz="800" b="1" dirty="0">
                <a:solidFill>
                  <a:schemeClr val="bg1"/>
                </a:solidFill>
              </a:rPr>
              <a:t> Colombia SAS, </a:t>
            </a:r>
            <a:r>
              <a:rPr lang="pt-BR" sz="800" b="1" dirty="0" err="1">
                <a:solidFill>
                  <a:schemeClr val="bg1"/>
                </a:solidFill>
              </a:rPr>
              <a:t>Edificio</a:t>
            </a:r>
            <a:r>
              <a:rPr lang="pt-BR" sz="800" b="1" dirty="0">
                <a:solidFill>
                  <a:schemeClr val="bg1"/>
                </a:solidFill>
              </a:rPr>
              <a:t> NAOS, Avenida Carrera 9 No. 101-67, Oficina 601, Bogotá, D.C., tel.: 3257200. </a:t>
            </a:r>
            <a:r>
              <a:rPr lang="es-ES" sz="800" b="1" dirty="0">
                <a:solidFill>
                  <a:schemeClr val="bg1"/>
                </a:solidFill>
              </a:rPr>
              <a:t>AstraZeneca Perú SA, Calle Las Orquídeas 675, Interior 802, San Isidro, Lima-Perú, tel.: 6101515. Ecuador: Productos propiedad de AstraZeneca y distribuidos por Dyvenpro+B6 Distribución y Venta de Productos S.A. Oficina Matriz: Urbanización Ciudad Colón, </a:t>
            </a:r>
            <a:r>
              <a:rPr lang="es-ES" sz="800" b="1" dirty="0" err="1">
                <a:solidFill>
                  <a:schemeClr val="bg1"/>
                </a:solidFill>
              </a:rPr>
              <a:t>Mz</a:t>
            </a:r>
            <a:r>
              <a:rPr lang="es-ES" sz="800" b="1" dirty="0">
                <a:solidFill>
                  <a:schemeClr val="bg1"/>
                </a:solidFill>
              </a:rPr>
              <a:t> 275, Solar 5, Etapa III, Edificio Corporativo 1, Guayaquil-Ecuador, tel.: 43731390. Oficina Regional: Avenida 6 de Diciembre N31-110 y </a:t>
            </a:r>
            <a:r>
              <a:rPr lang="es-ES" sz="800" b="1" dirty="0" err="1">
                <a:solidFill>
                  <a:schemeClr val="bg1"/>
                </a:solidFill>
              </a:rPr>
              <a:t>Whymper</a:t>
            </a:r>
            <a:r>
              <a:rPr lang="es-ES" sz="800" b="1" dirty="0">
                <a:solidFill>
                  <a:schemeClr val="bg1"/>
                </a:solidFill>
              </a:rPr>
              <a:t>, Edificio Torres Tenerife, Piso 7</a:t>
            </a:r>
            <a:r>
              <a:rPr lang="pt-BR" sz="800" b="1" dirty="0">
                <a:solidFill>
                  <a:schemeClr val="bg1"/>
                </a:solidFill>
              </a:rPr>
              <a:t>. </a:t>
            </a:r>
            <a:r>
              <a:rPr lang="es-ES" sz="800" b="1" dirty="0">
                <a:solidFill>
                  <a:schemeClr val="bg1"/>
                </a:solidFill>
              </a:rPr>
              <a:t>La información incluida en esta presentación puede hacer referencia a medicamentos o indicaciones que podrían no estar aprobadas en el país. Se presentan exclusivamente con fines educativos, considerando el derecho de la comunidad médica a estar debidamente informada en relación con los avances </a:t>
            </a:r>
            <a:r>
              <a:rPr lang="es-ES" sz="800" b="1" dirty="0" err="1">
                <a:solidFill>
                  <a:schemeClr val="bg1"/>
                </a:solidFill>
              </a:rPr>
              <a:t>cientificos</a:t>
            </a:r>
            <a:r>
              <a:rPr lang="es-ES" sz="800" b="1" dirty="0">
                <a:solidFill>
                  <a:schemeClr val="bg1"/>
                </a:solidFill>
              </a:rPr>
              <a:t> más recientes, según lo establece el código de la IFPMA. Bajo ninguna circunstancia esta información debe ser considerada como una recomendación para el uso de medicamentos o indicaciones. Por favor, consulte la IPP local. </a:t>
            </a:r>
            <a:r>
              <a:rPr lang="es-ES" sz="800" b="1">
                <a:solidFill>
                  <a:schemeClr val="bg1"/>
                </a:solidFill>
              </a:rPr>
              <a:t>MATPROM: CO- </a:t>
            </a:r>
            <a:r>
              <a:rPr lang="es-ES" sz="800" b="1" dirty="0">
                <a:solidFill>
                  <a:schemeClr val="bg1"/>
                </a:solidFill>
              </a:rPr>
              <a:t>10957. </a:t>
            </a:r>
            <a:r>
              <a:rPr lang="es-ES" sz="800" b="1" dirty="0" err="1">
                <a:solidFill>
                  <a:schemeClr val="bg1"/>
                </a:solidFill>
              </a:rPr>
              <a:t>Prep</a:t>
            </a:r>
            <a:r>
              <a:rPr lang="es-ES" sz="800" b="1" dirty="0">
                <a:solidFill>
                  <a:schemeClr val="bg1"/>
                </a:solidFill>
              </a:rPr>
              <a:t>: 08-2023</a:t>
            </a:r>
            <a:endParaRPr lang="en-US" b="1" dirty="0"/>
          </a:p>
        </p:txBody>
      </p:sp>
    </p:spTree>
    <p:extLst>
      <p:ext uri="{BB962C8B-B14F-4D97-AF65-F5344CB8AC3E}">
        <p14:creationId xmlns:p14="http://schemas.microsoft.com/office/powerpoint/2010/main" val="1290618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4DE78DB-B9AA-62C9-DFE3-DDA81EACA4AD}"/>
              </a:ext>
            </a:extLst>
          </p:cNvPr>
          <p:cNvPicPr>
            <a:picLocks noChangeAspect="1"/>
          </p:cNvPicPr>
          <p:nvPr/>
        </p:nvPicPr>
        <p:blipFill>
          <a:blip r:embed="rId2"/>
          <a:stretch>
            <a:fillRect/>
          </a:stretch>
        </p:blipFill>
        <p:spPr>
          <a:xfrm>
            <a:off x="2529840" y="688137"/>
            <a:ext cx="7142480" cy="6059203"/>
          </a:xfrm>
          <a:prstGeom prst="rect">
            <a:avLst/>
          </a:prstGeom>
        </p:spPr>
      </p:pic>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dirty="0">
                <a:solidFill>
                  <a:schemeClr val="bg1"/>
                </a:solidFill>
              </a:rPr>
              <a:t>            Molecular map of chronic lymphocytic leukemia and its impact on outcome</a:t>
            </a:r>
            <a:endParaRPr lang="en-US" sz="5400" b="1" dirty="0">
              <a:solidFill>
                <a:schemeClr val="bg1"/>
              </a:solidFill>
            </a:endParaRPr>
          </a:p>
        </p:txBody>
      </p:sp>
      <p:sp>
        <p:nvSpPr>
          <p:cNvPr id="8" name="Text Placeholder 1">
            <a:extLst>
              <a:ext uri="{FF2B5EF4-FFF2-40B4-BE49-F238E27FC236}">
                <a16:creationId xmlns:a16="http://schemas.microsoft.com/office/drawing/2014/main" id="{E39D3FDD-EE0B-263D-457D-1CF79DB6BDCE}"/>
              </a:ext>
            </a:extLst>
          </p:cNvPr>
          <p:cNvSpPr txBox="1">
            <a:spLocks/>
          </p:cNvSpPr>
          <p:nvPr/>
        </p:nvSpPr>
        <p:spPr>
          <a:xfrm>
            <a:off x="303929" y="6444041"/>
            <a:ext cx="11542631" cy="26155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a:solidFill>
                  <a:schemeClr val="accent5">
                    <a:lumMod val="50000"/>
                  </a:schemeClr>
                </a:solidFill>
              </a:rPr>
              <a:t>Knisbacher B., et al. Nature Gen., 2022</a:t>
            </a:r>
            <a:endParaRPr lang="en-US" sz="1200" dirty="0">
              <a:solidFill>
                <a:schemeClr val="accent5">
                  <a:lumMod val="50000"/>
                </a:schemeClr>
              </a:solidFill>
            </a:endParaRPr>
          </a:p>
        </p:txBody>
      </p:sp>
    </p:spTree>
    <p:extLst>
      <p:ext uri="{BB962C8B-B14F-4D97-AF65-F5344CB8AC3E}">
        <p14:creationId xmlns:p14="http://schemas.microsoft.com/office/powerpoint/2010/main" val="358535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dirty="0">
                <a:solidFill>
                  <a:schemeClr val="bg1"/>
                </a:solidFill>
              </a:rPr>
              <a:t>            Molecular map of chronic lymphocytic leukemia and its impact on outcome</a:t>
            </a:r>
            <a:endParaRPr lang="en-US" sz="5400" b="1" dirty="0">
              <a:solidFill>
                <a:schemeClr val="bg1"/>
              </a:solidFill>
            </a:endParaRPr>
          </a:p>
        </p:txBody>
      </p:sp>
      <p:sp>
        <p:nvSpPr>
          <p:cNvPr id="8" name="Text Placeholder 1">
            <a:extLst>
              <a:ext uri="{FF2B5EF4-FFF2-40B4-BE49-F238E27FC236}">
                <a16:creationId xmlns:a16="http://schemas.microsoft.com/office/drawing/2014/main" id="{E39D3FDD-EE0B-263D-457D-1CF79DB6BDCE}"/>
              </a:ext>
            </a:extLst>
          </p:cNvPr>
          <p:cNvSpPr txBox="1">
            <a:spLocks/>
          </p:cNvSpPr>
          <p:nvPr/>
        </p:nvSpPr>
        <p:spPr>
          <a:xfrm>
            <a:off x="303929" y="6444041"/>
            <a:ext cx="11542631" cy="26155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a:solidFill>
                  <a:schemeClr val="accent5">
                    <a:lumMod val="50000"/>
                  </a:schemeClr>
                </a:solidFill>
              </a:rPr>
              <a:t>Knisbacher B., et al. Nature Gen., 2022</a:t>
            </a:r>
            <a:endParaRPr lang="en-US" sz="1200" dirty="0">
              <a:solidFill>
                <a:schemeClr val="accent5">
                  <a:lumMod val="50000"/>
                </a:schemeClr>
              </a:solidFill>
            </a:endParaRPr>
          </a:p>
        </p:txBody>
      </p:sp>
      <p:grpSp>
        <p:nvGrpSpPr>
          <p:cNvPr id="6" name="Grupo 5">
            <a:extLst>
              <a:ext uri="{FF2B5EF4-FFF2-40B4-BE49-F238E27FC236}">
                <a16:creationId xmlns:a16="http://schemas.microsoft.com/office/drawing/2014/main" id="{0AE65755-7AF2-7F20-5818-3D88C3AA8FC5}"/>
              </a:ext>
            </a:extLst>
          </p:cNvPr>
          <p:cNvGrpSpPr/>
          <p:nvPr/>
        </p:nvGrpSpPr>
        <p:grpSpPr>
          <a:xfrm>
            <a:off x="105809" y="787059"/>
            <a:ext cx="11950194" cy="5609857"/>
            <a:chOff x="105809" y="787059"/>
            <a:chExt cx="11950194" cy="5609857"/>
          </a:xfrm>
        </p:grpSpPr>
        <p:pic>
          <p:nvPicPr>
            <p:cNvPr id="3" name="Imagen 2">
              <a:extLst>
                <a:ext uri="{FF2B5EF4-FFF2-40B4-BE49-F238E27FC236}">
                  <a16:creationId xmlns:a16="http://schemas.microsoft.com/office/drawing/2014/main" id="{697CEAFF-8A59-C7B2-45A3-E4D9771429DB}"/>
                </a:ext>
              </a:extLst>
            </p:cNvPr>
            <p:cNvPicPr>
              <a:picLocks noChangeAspect="1"/>
            </p:cNvPicPr>
            <p:nvPr/>
          </p:nvPicPr>
          <p:blipFill>
            <a:blip r:embed="rId2"/>
            <a:stretch>
              <a:fillRect/>
            </a:stretch>
          </p:blipFill>
          <p:spPr>
            <a:xfrm>
              <a:off x="223520" y="787059"/>
              <a:ext cx="11832483" cy="5609857"/>
            </a:xfrm>
            <a:prstGeom prst="rect">
              <a:avLst/>
            </a:prstGeom>
          </p:spPr>
        </p:pic>
        <p:sp>
          <p:nvSpPr>
            <p:cNvPr id="4" name="Rectángulo 3">
              <a:extLst>
                <a:ext uri="{FF2B5EF4-FFF2-40B4-BE49-F238E27FC236}">
                  <a16:creationId xmlns:a16="http://schemas.microsoft.com/office/drawing/2014/main" id="{772B261C-71F5-51E8-866D-34CD6D0101C3}"/>
                </a:ext>
              </a:extLst>
            </p:cNvPr>
            <p:cNvSpPr/>
            <p:nvPr/>
          </p:nvSpPr>
          <p:spPr>
            <a:xfrm flipH="1" flipV="1">
              <a:off x="105809" y="906006"/>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id="{318E0AEE-25C3-FCCD-2633-48588F97DFDF}"/>
                </a:ext>
              </a:extLst>
            </p:cNvPr>
            <p:cNvSpPr/>
            <p:nvPr/>
          </p:nvSpPr>
          <p:spPr>
            <a:xfrm flipH="1" flipV="1">
              <a:off x="6394849" y="895499"/>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26604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105808" y="252752"/>
            <a:ext cx="11476591" cy="377168"/>
          </a:xfrm>
          <a:solidFill>
            <a:schemeClr val="accent1"/>
          </a:solidFill>
        </p:spPr>
        <p:txBody>
          <a:bodyPr>
            <a:noAutofit/>
          </a:bodyPr>
          <a:lstStyle/>
          <a:p>
            <a:r>
              <a:rPr lang="en-US" sz="4800" b="1" dirty="0">
                <a:solidFill>
                  <a:schemeClr val="bg1"/>
                </a:solidFill>
              </a:rPr>
              <a:t>     </a:t>
            </a:r>
            <a:r>
              <a:rPr lang="en-US" sz="2000" b="1" dirty="0">
                <a:solidFill>
                  <a:schemeClr val="bg1"/>
                </a:solidFill>
              </a:rPr>
              <a:t>Richter Transformation: Novel Insights</a:t>
            </a:r>
            <a:endParaRPr lang="en-US" sz="9600" b="1" dirty="0">
              <a:solidFill>
                <a:schemeClr val="bg1"/>
              </a:solidFill>
            </a:endParaRPr>
          </a:p>
        </p:txBody>
      </p:sp>
      <p:sp>
        <p:nvSpPr>
          <p:cNvPr id="21" name="Text Placeholder 1">
            <a:extLst>
              <a:ext uri="{FF2B5EF4-FFF2-40B4-BE49-F238E27FC236}">
                <a16:creationId xmlns:a16="http://schemas.microsoft.com/office/drawing/2014/main" id="{3D22096C-4163-9D03-5789-39A911E50C54}"/>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Parry</a:t>
            </a:r>
            <a:r>
              <a:rPr lang="es-CO" sz="1200" dirty="0">
                <a:solidFill>
                  <a:schemeClr val="accent5">
                    <a:lumMod val="50000"/>
                  </a:schemeClr>
                </a:solidFill>
              </a:rPr>
              <a:t> E., et al. </a:t>
            </a:r>
            <a:r>
              <a:rPr lang="es-CO" sz="1200" dirty="0" err="1">
                <a:solidFill>
                  <a:schemeClr val="accent5">
                    <a:lumMod val="50000"/>
                  </a:schemeClr>
                </a:solidFill>
              </a:rPr>
              <a:t>Blood</a:t>
            </a:r>
            <a:r>
              <a:rPr lang="es-CO" sz="1200" dirty="0">
                <a:solidFill>
                  <a:schemeClr val="accent5">
                    <a:lumMod val="50000"/>
                  </a:schemeClr>
                </a:solidFill>
              </a:rPr>
              <a:t> 2023</a:t>
            </a:r>
            <a:endParaRPr lang="en-US" sz="1200" dirty="0">
              <a:solidFill>
                <a:schemeClr val="accent5">
                  <a:lumMod val="50000"/>
                </a:schemeClr>
              </a:solidFill>
            </a:endParaRPr>
          </a:p>
        </p:txBody>
      </p:sp>
      <p:pic>
        <p:nvPicPr>
          <p:cNvPr id="23" name="Imagen 22">
            <a:extLst>
              <a:ext uri="{FF2B5EF4-FFF2-40B4-BE49-F238E27FC236}">
                <a16:creationId xmlns:a16="http://schemas.microsoft.com/office/drawing/2014/main" id="{8EC9C67C-D3B4-A226-31D5-A7EDFB90028E}"/>
              </a:ext>
            </a:extLst>
          </p:cNvPr>
          <p:cNvPicPr>
            <a:picLocks noChangeAspect="1"/>
          </p:cNvPicPr>
          <p:nvPr/>
        </p:nvPicPr>
        <p:blipFill>
          <a:blip r:embed="rId2"/>
          <a:stretch>
            <a:fillRect/>
          </a:stretch>
        </p:blipFill>
        <p:spPr>
          <a:xfrm>
            <a:off x="2088944" y="768213"/>
            <a:ext cx="8014112" cy="5321573"/>
          </a:xfrm>
          <a:prstGeom prst="rect">
            <a:avLst/>
          </a:prstGeom>
        </p:spPr>
      </p:pic>
    </p:spTree>
    <p:extLst>
      <p:ext uri="{BB962C8B-B14F-4D97-AF65-F5344CB8AC3E}">
        <p14:creationId xmlns:p14="http://schemas.microsoft.com/office/powerpoint/2010/main" val="79758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105808" y="252752"/>
            <a:ext cx="11476591" cy="377168"/>
          </a:xfrm>
          <a:solidFill>
            <a:schemeClr val="accent1"/>
          </a:solidFill>
        </p:spPr>
        <p:txBody>
          <a:bodyPr>
            <a:noAutofit/>
          </a:bodyPr>
          <a:lstStyle/>
          <a:p>
            <a:r>
              <a:rPr lang="en-US" sz="4800" b="1" dirty="0">
                <a:solidFill>
                  <a:schemeClr val="bg1"/>
                </a:solidFill>
              </a:rPr>
              <a:t>       </a:t>
            </a:r>
            <a:r>
              <a:rPr lang="en-US" sz="2000" b="1" dirty="0">
                <a:solidFill>
                  <a:schemeClr val="bg1"/>
                </a:solidFill>
              </a:rPr>
              <a:t>Genomic &amp; Transcriptomics correlation: Richter Transformation risk</a:t>
            </a:r>
            <a:endParaRPr lang="en-US" sz="9600" b="1" dirty="0">
              <a:solidFill>
                <a:schemeClr val="bg1"/>
              </a:solidFill>
            </a:endParaRPr>
          </a:p>
        </p:txBody>
      </p:sp>
      <p:grpSp>
        <p:nvGrpSpPr>
          <p:cNvPr id="11" name="Grupo 10">
            <a:extLst>
              <a:ext uri="{FF2B5EF4-FFF2-40B4-BE49-F238E27FC236}">
                <a16:creationId xmlns:a16="http://schemas.microsoft.com/office/drawing/2014/main" id="{C0BC90DC-C186-B248-C35B-54D4BF15FFD1}"/>
              </a:ext>
            </a:extLst>
          </p:cNvPr>
          <p:cNvGrpSpPr/>
          <p:nvPr/>
        </p:nvGrpSpPr>
        <p:grpSpPr>
          <a:xfrm>
            <a:off x="715408" y="1293754"/>
            <a:ext cx="5776831" cy="4828842"/>
            <a:chOff x="105808" y="897514"/>
            <a:chExt cx="6182495" cy="5357162"/>
          </a:xfrm>
        </p:grpSpPr>
        <p:pic>
          <p:nvPicPr>
            <p:cNvPr id="7" name="Imagen 6">
              <a:extLst>
                <a:ext uri="{FF2B5EF4-FFF2-40B4-BE49-F238E27FC236}">
                  <a16:creationId xmlns:a16="http://schemas.microsoft.com/office/drawing/2014/main" id="{1F053D5D-C77B-6594-3D70-DEB184B4DCAD}"/>
                </a:ext>
              </a:extLst>
            </p:cNvPr>
            <p:cNvPicPr>
              <a:picLocks noChangeAspect="1"/>
            </p:cNvPicPr>
            <p:nvPr/>
          </p:nvPicPr>
          <p:blipFill>
            <a:blip r:embed="rId2"/>
            <a:stretch>
              <a:fillRect/>
            </a:stretch>
          </p:blipFill>
          <p:spPr>
            <a:xfrm>
              <a:off x="105808" y="897514"/>
              <a:ext cx="6182495" cy="5357162"/>
            </a:xfrm>
            <a:prstGeom prst="rect">
              <a:avLst/>
            </a:prstGeom>
          </p:spPr>
        </p:pic>
        <p:sp>
          <p:nvSpPr>
            <p:cNvPr id="9" name="Rectángulo 8">
              <a:extLst>
                <a:ext uri="{FF2B5EF4-FFF2-40B4-BE49-F238E27FC236}">
                  <a16:creationId xmlns:a16="http://schemas.microsoft.com/office/drawing/2014/main" id="{FCB03183-707B-FD6F-93B2-DE7C94C7DD2C}"/>
                </a:ext>
              </a:extLst>
            </p:cNvPr>
            <p:cNvSpPr/>
            <p:nvPr/>
          </p:nvSpPr>
          <p:spPr>
            <a:xfrm>
              <a:off x="303929" y="1016000"/>
              <a:ext cx="224391" cy="335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A49A5F75-972F-E98D-DD50-79AB7524EF12}"/>
                </a:ext>
              </a:extLst>
            </p:cNvPr>
            <p:cNvSpPr/>
            <p:nvPr/>
          </p:nvSpPr>
          <p:spPr>
            <a:xfrm>
              <a:off x="3357076" y="1016000"/>
              <a:ext cx="224391" cy="335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20" name="Grupo 19">
            <a:extLst>
              <a:ext uri="{FF2B5EF4-FFF2-40B4-BE49-F238E27FC236}">
                <a16:creationId xmlns:a16="http://schemas.microsoft.com/office/drawing/2014/main" id="{7B5A3496-F968-8FA4-68EC-D13CD3EBC622}"/>
              </a:ext>
            </a:extLst>
          </p:cNvPr>
          <p:cNvGrpSpPr/>
          <p:nvPr/>
        </p:nvGrpSpPr>
        <p:grpSpPr>
          <a:xfrm>
            <a:off x="7459543" y="629919"/>
            <a:ext cx="4092377" cy="5875269"/>
            <a:chOff x="7459543" y="629919"/>
            <a:chExt cx="4092377" cy="5875269"/>
          </a:xfrm>
        </p:grpSpPr>
        <p:grpSp>
          <p:nvGrpSpPr>
            <p:cNvPr id="17" name="Grupo 16">
              <a:extLst>
                <a:ext uri="{FF2B5EF4-FFF2-40B4-BE49-F238E27FC236}">
                  <a16:creationId xmlns:a16="http://schemas.microsoft.com/office/drawing/2014/main" id="{FAC92DD0-1902-39BC-6411-17DF84CE1569}"/>
                </a:ext>
              </a:extLst>
            </p:cNvPr>
            <p:cNvGrpSpPr/>
            <p:nvPr/>
          </p:nvGrpSpPr>
          <p:grpSpPr>
            <a:xfrm>
              <a:off x="7459543" y="629919"/>
              <a:ext cx="4092377" cy="5875269"/>
              <a:chOff x="7459543" y="629919"/>
              <a:chExt cx="4092377" cy="5875269"/>
            </a:xfrm>
          </p:grpSpPr>
          <p:pic>
            <p:nvPicPr>
              <p:cNvPr id="13" name="Imagen 12">
                <a:extLst>
                  <a:ext uri="{FF2B5EF4-FFF2-40B4-BE49-F238E27FC236}">
                    <a16:creationId xmlns:a16="http://schemas.microsoft.com/office/drawing/2014/main" id="{3903BBE8-C472-FEC6-FAFF-DD0DF4DF0664}"/>
                  </a:ext>
                </a:extLst>
              </p:cNvPr>
              <p:cNvPicPr>
                <a:picLocks noChangeAspect="1"/>
              </p:cNvPicPr>
              <p:nvPr/>
            </p:nvPicPr>
            <p:blipFill>
              <a:blip r:embed="rId3"/>
              <a:stretch>
                <a:fillRect/>
              </a:stretch>
            </p:blipFill>
            <p:spPr>
              <a:xfrm>
                <a:off x="7459543" y="629919"/>
                <a:ext cx="4092377" cy="5875269"/>
              </a:xfrm>
              <a:prstGeom prst="rect">
                <a:avLst/>
              </a:prstGeom>
            </p:spPr>
          </p:pic>
          <p:sp>
            <p:nvSpPr>
              <p:cNvPr id="14" name="Rectángulo 13">
                <a:extLst>
                  <a:ext uri="{FF2B5EF4-FFF2-40B4-BE49-F238E27FC236}">
                    <a16:creationId xmlns:a16="http://schemas.microsoft.com/office/drawing/2014/main" id="{E80D4C1C-DAD4-6C48-7F2F-B4DFE6C49B0D}"/>
                  </a:ext>
                </a:extLst>
              </p:cNvPr>
              <p:cNvSpPr/>
              <p:nvPr/>
            </p:nvSpPr>
            <p:spPr>
              <a:xfrm>
                <a:off x="7548880" y="721360"/>
                <a:ext cx="152400" cy="23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0B1F1931-F7AF-78B8-9DC7-F6DFBFEB6F1E}"/>
                  </a:ext>
                </a:extLst>
              </p:cNvPr>
              <p:cNvSpPr/>
              <p:nvPr/>
            </p:nvSpPr>
            <p:spPr>
              <a:xfrm>
                <a:off x="7559040" y="2570480"/>
                <a:ext cx="152400" cy="23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A424B76B-8947-4DAE-A872-31008EAFA4BB}"/>
                  </a:ext>
                </a:extLst>
              </p:cNvPr>
              <p:cNvSpPr/>
              <p:nvPr/>
            </p:nvSpPr>
            <p:spPr>
              <a:xfrm>
                <a:off x="7559040" y="4318000"/>
                <a:ext cx="152400" cy="23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8" name="Rectángulo 17">
              <a:extLst>
                <a:ext uri="{FF2B5EF4-FFF2-40B4-BE49-F238E27FC236}">
                  <a16:creationId xmlns:a16="http://schemas.microsoft.com/office/drawing/2014/main" id="{224C74E2-3D07-C6F8-601F-AEBEF836BC12}"/>
                </a:ext>
              </a:extLst>
            </p:cNvPr>
            <p:cNvSpPr/>
            <p:nvPr/>
          </p:nvSpPr>
          <p:spPr>
            <a:xfrm>
              <a:off x="8798560" y="2580640"/>
              <a:ext cx="152400" cy="23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a:extLst>
                <a:ext uri="{FF2B5EF4-FFF2-40B4-BE49-F238E27FC236}">
                  <a16:creationId xmlns:a16="http://schemas.microsoft.com/office/drawing/2014/main" id="{EDEF7B75-75EC-F39A-71E6-69DBA14BE4CD}"/>
                </a:ext>
              </a:extLst>
            </p:cNvPr>
            <p:cNvSpPr/>
            <p:nvPr/>
          </p:nvSpPr>
          <p:spPr>
            <a:xfrm>
              <a:off x="10119360" y="2590800"/>
              <a:ext cx="152400" cy="23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1" name="Text Placeholder 1">
            <a:extLst>
              <a:ext uri="{FF2B5EF4-FFF2-40B4-BE49-F238E27FC236}">
                <a16:creationId xmlns:a16="http://schemas.microsoft.com/office/drawing/2014/main" id="{3D22096C-4163-9D03-5789-39A911E50C54}"/>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Klintman</a:t>
            </a:r>
            <a:r>
              <a:rPr lang="es-CO" sz="1200" dirty="0">
                <a:solidFill>
                  <a:schemeClr val="accent5">
                    <a:lumMod val="50000"/>
                  </a:schemeClr>
                </a:solidFill>
              </a:rPr>
              <a:t> J., et al. </a:t>
            </a:r>
            <a:r>
              <a:rPr lang="es-CO" sz="1200" dirty="0" err="1">
                <a:solidFill>
                  <a:schemeClr val="accent5">
                    <a:lumMod val="50000"/>
                  </a:schemeClr>
                </a:solidFill>
              </a:rPr>
              <a:t>Blood</a:t>
            </a:r>
            <a:r>
              <a:rPr lang="es-CO" sz="1200" dirty="0">
                <a:solidFill>
                  <a:schemeClr val="accent5">
                    <a:lumMod val="50000"/>
                  </a:schemeClr>
                </a:solidFill>
              </a:rPr>
              <a:t> 2021</a:t>
            </a:r>
            <a:endParaRPr lang="en-US" sz="1200" dirty="0">
              <a:solidFill>
                <a:schemeClr val="accent5">
                  <a:lumMod val="50000"/>
                </a:schemeClr>
              </a:solidFill>
            </a:endParaRPr>
          </a:p>
        </p:txBody>
      </p:sp>
    </p:spTree>
    <p:extLst>
      <p:ext uri="{BB962C8B-B14F-4D97-AF65-F5344CB8AC3E}">
        <p14:creationId xmlns:p14="http://schemas.microsoft.com/office/powerpoint/2010/main" val="4139512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105808" y="252752"/>
            <a:ext cx="11476591" cy="377168"/>
          </a:xfrm>
          <a:solidFill>
            <a:schemeClr val="accent1"/>
          </a:solidFill>
        </p:spPr>
        <p:txBody>
          <a:bodyPr>
            <a:noAutofit/>
          </a:bodyPr>
          <a:lstStyle/>
          <a:p>
            <a:r>
              <a:rPr lang="en-US" sz="4800" b="1" dirty="0">
                <a:solidFill>
                  <a:schemeClr val="bg1"/>
                </a:solidFill>
              </a:rPr>
              <a:t>       </a:t>
            </a:r>
            <a:r>
              <a:rPr lang="en-US" sz="2000" b="1" dirty="0">
                <a:solidFill>
                  <a:schemeClr val="bg1"/>
                </a:solidFill>
              </a:rPr>
              <a:t>Genomic &amp; Transcriptomics correlation: Richter Transformation risk</a:t>
            </a:r>
            <a:endParaRPr lang="en-US" sz="9600" b="1" dirty="0">
              <a:solidFill>
                <a:schemeClr val="bg1"/>
              </a:solidFill>
            </a:endParaRPr>
          </a:p>
        </p:txBody>
      </p:sp>
      <p:sp>
        <p:nvSpPr>
          <p:cNvPr id="8" name="Text Placeholder 1">
            <a:extLst>
              <a:ext uri="{FF2B5EF4-FFF2-40B4-BE49-F238E27FC236}">
                <a16:creationId xmlns:a16="http://schemas.microsoft.com/office/drawing/2014/main" id="{E39D3FDD-EE0B-263D-457D-1CF79DB6BDCE}"/>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Klintman</a:t>
            </a:r>
            <a:r>
              <a:rPr lang="es-CO" sz="1200" dirty="0">
                <a:solidFill>
                  <a:schemeClr val="accent5">
                    <a:lumMod val="50000"/>
                  </a:schemeClr>
                </a:solidFill>
              </a:rPr>
              <a:t> J., et al. </a:t>
            </a:r>
            <a:r>
              <a:rPr lang="es-CO" sz="1200" dirty="0" err="1">
                <a:solidFill>
                  <a:schemeClr val="accent5">
                    <a:lumMod val="50000"/>
                  </a:schemeClr>
                </a:solidFill>
              </a:rPr>
              <a:t>Blood</a:t>
            </a:r>
            <a:r>
              <a:rPr lang="es-CO" sz="1200" dirty="0">
                <a:solidFill>
                  <a:schemeClr val="accent5">
                    <a:lumMod val="50000"/>
                  </a:schemeClr>
                </a:solidFill>
              </a:rPr>
              <a:t> 2021</a:t>
            </a:r>
            <a:endParaRPr lang="en-US" sz="1200" dirty="0">
              <a:solidFill>
                <a:schemeClr val="accent5">
                  <a:lumMod val="50000"/>
                </a:schemeClr>
              </a:solidFill>
            </a:endParaRPr>
          </a:p>
        </p:txBody>
      </p:sp>
      <p:pic>
        <p:nvPicPr>
          <p:cNvPr id="3" name="Imagen 2">
            <a:extLst>
              <a:ext uri="{FF2B5EF4-FFF2-40B4-BE49-F238E27FC236}">
                <a16:creationId xmlns:a16="http://schemas.microsoft.com/office/drawing/2014/main" id="{417AFE07-FB42-51CD-A6F7-FF802ECB2846}"/>
              </a:ext>
            </a:extLst>
          </p:cNvPr>
          <p:cNvPicPr>
            <a:picLocks noChangeAspect="1"/>
          </p:cNvPicPr>
          <p:nvPr/>
        </p:nvPicPr>
        <p:blipFill>
          <a:blip r:embed="rId2"/>
          <a:stretch>
            <a:fillRect/>
          </a:stretch>
        </p:blipFill>
        <p:spPr>
          <a:xfrm>
            <a:off x="2841457" y="5494624"/>
            <a:ext cx="6509085" cy="1212912"/>
          </a:xfrm>
          <a:prstGeom prst="rect">
            <a:avLst/>
          </a:prstGeom>
        </p:spPr>
      </p:pic>
      <p:pic>
        <p:nvPicPr>
          <p:cNvPr id="5" name="Imagen 4">
            <a:extLst>
              <a:ext uri="{FF2B5EF4-FFF2-40B4-BE49-F238E27FC236}">
                <a16:creationId xmlns:a16="http://schemas.microsoft.com/office/drawing/2014/main" id="{B6D46D80-1297-D7F8-988B-53466AA67EB2}"/>
              </a:ext>
            </a:extLst>
          </p:cNvPr>
          <p:cNvPicPr>
            <a:picLocks noChangeAspect="1"/>
          </p:cNvPicPr>
          <p:nvPr/>
        </p:nvPicPr>
        <p:blipFill rotWithShape="1">
          <a:blip r:embed="rId3"/>
          <a:srcRect l="3310" t="1443"/>
          <a:stretch/>
        </p:blipFill>
        <p:spPr>
          <a:xfrm>
            <a:off x="2915920" y="701040"/>
            <a:ext cx="6312067" cy="4856733"/>
          </a:xfrm>
          <a:prstGeom prst="rect">
            <a:avLst/>
          </a:prstGeom>
        </p:spPr>
      </p:pic>
    </p:spTree>
    <p:extLst>
      <p:ext uri="{BB962C8B-B14F-4D97-AF65-F5344CB8AC3E}">
        <p14:creationId xmlns:p14="http://schemas.microsoft.com/office/powerpoint/2010/main" val="178175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8" name="Text Placeholder 1">
            <a:extLst>
              <a:ext uri="{FF2B5EF4-FFF2-40B4-BE49-F238E27FC236}">
                <a16:creationId xmlns:a16="http://schemas.microsoft.com/office/drawing/2014/main" id="{E39D3FDD-EE0B-263D-457D-1CF79DB6BDCE}"/>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a:solidFill>
                  <a:schemeClr val="accent5">
                    <a:lumMod val="50000"/>
                  </a:schemeClr>
                </a:solidFill>
              </a:rPr>
              <a:t>Herbst S., et al. </a:t>
            </a:r>
            <a:r>
              <a:rPr lang="es-CO" sz="1200" dirty="0" err="1">
                <a:solidFill>
                  <a:schemeClr val="accent5">
                    <a:lumMod val="50000"/>
                  </a:schemeClr>
                </a:solidFill>
              </a:rPr>
              <a:t>Nature</a:t>
            </a:r>
            <a:r>
              <a:rPr lang="es-CO" sz="1200" dirty="0">
                <a:solidFill>
                  <a:schemeClr val="accent5">
                    <a:lumMod val="50000"/>
                  </a:schemeClr>
                </a:solidFill>
              </a:rPr>
              <a:t> Com. 2022</a:t>
            </a:r>
            <a:endParaRPr lang="en-US" sz="1200" dirty="0">
              <a:solidFill>
                <a:schemeClr val="accent5">
                  <a:lumMod val="50000"/>
                </a:schemeClr>
              </a:solidFill>
            </a:endParaRPr>
          </a:p>
        </p:txBody>
      </p:sp>
      <p:pic>
        <p:nvPicPr>
          <p:cNvPr id="4" name="Imagen 3">
            <a:extLst>
              <a:ext uri="{FF2B5EF4-FFF2-40B4-BE49-F238E27FC236}">
                <a16:creationId xmlns:a16="http://schemas.microsoft.com/office/drawing/2014/main" id="{E02DE5B7-EF4D-4F52-A017-865978116265}"/>
              </a:ext>
            </a:extLst>
          </p:cNvPr>
          <p:cNvPicPr>
            <a:picLocks noChangeAspect="1"/>
          </p:cNvPicPr>
          <p:nvPr/>
        </p:nvPicPr>
        <p:blipFill>
          <a:blip r:embed="rId2"/>
          <a:stretch>
            <a:fillRect/>
          </a:stretch>
        </p:blipFill>
        <p:spPr>
          <a:xfrm>
            <a:off x="1127760" y="756117"/>
            <a:ext cx="10296026" cy="5539199"/>
          </a:xfrm>
          <a:prstGeom prst="rect">
            <a:avLst/>
          </a:prstGeom>
        </p:spPr>
      </p:pic>
      <p:sp>
        <p:nvSpPr>
          <p:cNvPr id="6" name="Título 1">
            <a:extLst>
              <a:ext uri="{FF2B5EF4-FFF2-40B4-BE49-F238E27FC236}">
                <a16:creationId xmlns:a16="http://schemas.microsoft.com/office/drawing/2014/main" id="{A6C0D5AF-6622-4292-2B8C-64F17D8645AE}"/>
              </a:ext>
            </a:extLst>
          </p:cNvPr>
          <p:cNvSpPr txBox="1">
            <a:spLocks/>
          </p:cNvSpPr>
          <p:nvPr/>
        </p:nvSpPr>
        <p:spPr>
          <a:xfrm>
            <a:off x="1" y="225916"/>
            <a:ext cx="9956800" cy="464964"/>
          </a:xfrm>
          <a:prstGeom prst="rect">
            <a:avLst/>
          </a:prstGeom>
          <a:solidFill>
            <a:schemeClr val="accent1"/>
          </a:solidFill>
        </p:spPr>
        <p:txBody>
          <a:bodyPr vert="horz" lIns="1188720" tIns="45720" rIns="274320" bIns="45720" rtlCol="0" anchor="ctr">
            <a:no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2400" b="1" dirty="0"/>
              <a:t>Molecular classification of CLL: </a:t>
            </a:r>
            <a:r>
              <a:rPr lang="es-ES" sz="2400" b="1" dirty="0" err="1"/>
              <a:t>Proteogenomics</a:t>
            </a:r>
            <a:r>
              <a:rPr lang="es-ES" sz="2400" b="1" dirty="0"/>
              <a:t> / AI </a:t>
            </a:r>
            <a:r>
              <a:rPr lang="es-ES" sz="2400" b="1" dirty="0" err="1"/>
              <a:t>Models</a:t>
            </a:r>
            <a:endParaRPr lang="es-ES" sz="2400" b="1" dirty="0"/>
          </a:p>
        </p:txBody>
      </p:sp>
    </p:spTree>
    <p:extLst>
      <p:ext uri="{BB962C8B-B14F-4D97-AF65-F5344CB8AC3E}">
        <p14:creationId xmlns:p14="http://schemas.microsoft.com/office/powerpoint/2010/main" val="1815588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6" name="Título 1">
            <a:extLst>
              <a:ext uri="{FF2B5EF4-FFF2-40B4-BE49-F238E27FC236}">
                <a16:creationId xmlns:a16="http://schemas.microsoft.com/office/drawing/2014/main" id="{A6C0D5AF-6622-4292-2B8C-64F17D8645AE}"/>
              </a:ext>
            </a:extLst>
          </p:cNvPr>
          <p:cNvSpPr txBox="1">
            <a:spLocks/>
          </p:cNvSpPr>
          <p:nvPr/>
        </p:nvSpPr>
        <p:spPr>
          <a:xfrm>
            <a:off x="1" y="225916"/>
            <a:ext cx="9956800" cy="464964"/>
          </a:xfrm>
          <a:prstGeom prst="rect">
            <a:avLst/>
          </a:prstGeom>
          <a:solidFill>
            <a:schemeClr val="accent1"/>
          </a:solidFill>
        </p:spPr>
        <p:txBody>
          <a:bodyPr vert="horz" lIns="1188720" tIns="45720" rIns="274320" bIns="45720" rtlCol="0" anchor="ctr">
            <a:no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2400" b="1" dirty="0"/>
              <a:t>Molecular classification of CLL: </a:t>
            </a:r>
            <a:r>
              <a:rPr lang="es-ES" sz="2400" b="1" dirty="0" err="1"/>
              <a:t>Proteogenomics</a:t>
            </a:r>
            <a:r>
              <a:rPr lang="es-ES" sz="2400" b="1" dirty="0"/>
              <a:t> / AI </a:t>
            </a:r>
            <a:r>
              <a:rPr lang="es-ES" sz="2400" b="1" dirty="0" err="1"/>
              <a:t>Models</a:t>
            </a:r>
            <a:endParaRPr lang="es-ES" sz="2400" b="1" dirty="0"/>
          </a:p>
        </p:txBody>
      </p:sp>
      <p:pic>
        <p:nvPicPr>
          <p:cNvPr id="3" name="Imagen 2">
            <a:extLst>
              <a:ext uri="{FF2B5EF4-FFF2-40B4-BE49-F238E27FC236}">
                <a16:creationId xmlns:a16="http://schemas.microsoft.com/office/drawing/2014/main" id="{FC43200D-0E93-2D6E-D992-57909640A58B}"/>
              </a:ext>
            </a:extLst>
          </p:cNvPr>
          <p:cNvPicPr>
            <a:picLocks noChangeAspect="1"/>
          </p:cNvPicPr>
          <p:nvPr/>
        </p:nvPicPr>
        <p:blipFill>
          <a:blip r:embed="rId2"/>
          <a:stretch>
            <a:fillRect/>
          </a:stretch>
        </p:blipFill>
        <p:spPr>
          <a:xfrm>
            <a:off x="83041" y="1270000"/>
            <a:ext cx="12049416" cy="4348479"/>
          </a:xfrm>
          <a:prstGeom prst="rect">
            <a:avLst/>
          </a:prstGeom>
        </p:spPr>
      </p:pic>
      <p:sp>
        <p:nvSpPr>
          <p:cNvPr id="5" name="Text Placeholder 1">
            <a:extLst>
              <a:ext uri="{FF2B5EF4-FFF2-40B4-BE49-F238E27FC236}">
                <a16:creationId xmlns:a16="http://schemas.microsoft.com/office/drawing/2014/main" id="{0D089581-4637-A94C-B8EB-BDD33A072360}"/>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a:solidFill>
                  <a:schemeClr val="accent5">
                    <a:lumMod val="50000"/>
                  </a:schemeClr>
                </a:solidFill>
              </a:rPr>
              <a:t>Herbst S., et al. </a:t>
            </a:r>
            <a:r>
              <a:rPr lang="es-CO" sz="1200" dirty="0" err="1">
                <a:solidFill>
                  <a:schemeClr val="accent5">
                    <a:lumMod val="50000"/>
                  </a:schemeClr>
                </a:solidFill>
              </a:rPr>
              <a:t>Nature</a:t>
            </a:r>
            <a:r>
              <a:rPr lang="es-CO" sz="1200" dirty="0">
                <a:solidFill>
                  <a:schemeClr val="accent5">
                    <a:lumMod val="50000"/>
                  </a:schemeClr>
                </a:solidFill>
              </a:rPr>
              <a:t> Com. 2022</a:t>
            </a:r>
            <a:endParaRPr lang="en-US" sz="1200" dirty="0">
              <a:solidFill>
                <a:schemeClr val="accent5">
                  <a:lumMod val="50000"/>
                </a:schemeClr>
              </a:solidFill>
            </a:endParaRPr>
          </a:p>
        </p:txBody>
      </p:sp>
    </p:spTree>
    <p:extLst>
      <p:ext uri="{BB962C8B-B14F-4D97-AF65-F5344CB8AC3E}">
        <p14:creationId xmlns:p14="http://schemas.microsoft.com/office/powerpoint/2010/main" val="413135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rtada">
            <a:extLst>
              <a:ext uri="{FF2B5EF4-FFF2-40B4-BE49-F238E27FC236}">
                <a16:creationId xmlns:a16="http://schemas.microsoft.com/office/drawing/2014/main" id="{588B5AEC-47DB-41DE-9909-6C0DD0458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97" t="46019" r="11171" b="13616"/>
          <a:stretch/>
        </p:blipFill>
        <p:spPr bwMode="auto">
          <a:xfrm>
            <a:off x="-6594" y="0"/>
            <a:ext cx="12211475" cy="6858000"/>
          </a:xfrm>
          <a:prstGeom prst="rect">
            <a:avLst/>
          </a:prstGeom>
          <a:noFill/>
          <a:effectLst>
            <a:softEdge rad="1270000"/>
          </a:effectLst>
          <a:extLst>
            <a:ext uri="{909E8E84-426E-40dd-AFC4-6F175D3DCCD1}">
              <a14:hiddenFill xmlns=""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b="1" dirty="0"/>
              <a:t>Next Gen Sequencing panel for lymphoid neoplasms </a:t>
            </a:r>
            <a:r>
              <a:rPr lang="es-ES" b="1" dirty="0"/>
              <a:t>/ PCR / FISH (INC)</a:t>
            </a:r>
          </a:p>
        </p:txBody>
      </p:sp>
      <p:pic>
        <p:nvPicPr>
          <p:cNvPr id="4" name="Imagen 3"/>
          <p:cNvPicPr>
            <a:picLocks noChangeAspect="1"/>
          </p:cNvPicPr>
          <p:nvPr/>
        </p:nvPicPr>
        <p:blipFill rotWithShape="1">
          <a:blip r:embed="rId3"/>
          <a:srcRect l="39190" t="26860" r="24238" b="60581"/>
          <a:stretch/>
        </p:blipFill>
        <p:spPr>
          <a:xfrm>
            <a:off x="2598395" y="2641777"/>
            <a:ext cx="6688296" cy="1291904"/>
          </a:xfrm>
          <a:prstGeom prst="rect">
            <a:avLst/>
          </a:prstGeom>
          <a:effectLst>
            <a:softEdge rad="63500"/>
          </a:effectLst>
        </p:spPr>
      </p:pic>
      <p:pic>
        <p:nvPicPr>
          <p:cNvPr id="8" name="Imagen 7"/>
          <p:cNvPicPr>
            <a:picLocks noChangeAspect="1"/>
          </p:cNvPicPr>
          <p:nvPr/>
        </p:nvPicPr>
        <p:blipFill rotWithShape="1">
          <a:blip r:embed="rId3"/>
          <a:srcRect l="44287" t="63422" r="39841" b="33584"/>
          <a:stretch/>
        </p:blipFill>
        <p:spPr>
          <a:xfrm>
            <a:off x="4350031" y="4123439"/>
            <a:ext cx="2902591" cy="308049"/>
          </a:xfrm>
          <a:prstGeom prst="rect">
            <a:avLst/>
          </a:prstGeom>
          <a:effectLst>
            <a:softEdge rad="25400"/>
          </a:effectLst>
        </p:spPr>
      </p:pic>
      <p:sp>
        <p:nvSpPr>
          <p:cNvPr id="6" name="Rectángulo redondeado 5"/>
          <p:cNvSpPr/>
          <p:nvPr/>
        </p:nvSpPr>
        <p:spPr>
          <a:xfrm>
            <a:off x="2357120" y="4820794"/>
            <a:ext cx="6227950" cy="5132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chemeClr val="accent1">
                    <a:lumMod val="50000"/>
                  </a:schemeClr>
                </a:solidFill>
              </a:rPr>
              <a:t>Quantitative</a:t>
            </a:r>
            <a:r>
              <a:rPr lang="es-ES" dirty="0">
                <a:solidFill>
                  <a:schemeClr val="accent1">
                    <a:lumMod val="50000"/>
                  </a:schemeClr>
                </a:solidFill>
              </a:rPr>
              <a:t> </a:t>
            </a:r>
            <a:r>
              <a:rPr lang="es-ES" dirty="0" err="1">
                <a:solidFill>
                  <a:schemeClr val="accent1">
                    <a:lumMod val="50000"/>
                  </a:schemeClr>
                </a:solidFill>
              </a:rPr>
              <a:t>PCR’s</a:t>
            </a:r>
            <a:r>
              <a:rPr lang="es-ES" dirty="0">
                <a:solidFill>
                  <a:schemeClr val="accent1">
                    <a:lumMod val="50000"/>
                  </a:schemeClr>
                </a:solidFill>
              </a:rPr>
              <a:t> </a:t>
            </a:r>
            <a:r>
              <a:rPr lang="es-ES" dirty="0" err="1">
                <a:solidFill>
                  <a:schemeClr val="accent1">
                    <a:lumMod val="50000"/>
                  </a:schemeClr>
                </a:solidFill>
              </a:rPr>
              <a:t>for</a:t>
            </a:r>
            <a:r>
              <a:rPr lang="es-ES" dirty="0">
                <a:solidFill>
                  <a:schemeClr val="accent1">
                    <a:lumMod val="50000"/>
                  </a:schemeClr>
                </a:solidFill>
              </a:rPr>
              <a:t> </a:t>
            </a:r>
            <a:r>
              <a:rPr lang="es-ES" dirty="0" err="1">
                <a:solidFill>
                  <a:schemeClr val="accent1">
                    <a:lumMod val="50000"/>
                  </a:schemeClr>
                </a:solidFill>
              </a:rPr>
              <a:t>somatic</a:t>
            </a:r>
            <a:r>
              <a:rPr lang="es-ES" dirty="0">
                <a:solidFill>
                  <a:schemeClr val="accent1">
                    <a:lumMod val="50000"/>
                  </a:schemeClr>
                </a:solidFill>
              </a:rPr>
              <a:t> </a:t>
            </a:r>
            <a:r>
              <a:rPr lang="es-ES" dirty="0" err="1">
                <a:solidFill>
                  <a:schemeClr val="accent1">
                    <a:lumMod val="50000"/>
                  </a:schemeClr>
                </a:solidFill>
              </a:rPr>
              <a:t>mutations</a:t>
            </a:r>
            <a:r>
              <a:rPr lang="es-ES" dirty="0">
                <a:solidFill>
                  <a:schemeClr val="accent1">
                    <a:lumMod val="50000"/>
                  </a:schemeClr>
                </a:solidFill>
              </a:rPr>
              <a:t> (</a:t>
            </a:r>
            <a:r>
              <a:rPr lang="es-ES" dirty="0" err="1">
                <a:solidFill>
                  <a:schemeClr val="accent1">
                    <a:lumMod val="50000"/>
                  </a:schemeClr>
                </a:solidFill>
              </a:rPr>
              <a:t>Includes</a:t>
            </a:r>
            <a:r>
              <a:rPr lang="es-ES" dirty="0">
                <a:solidFill>
                  <a:schemeClr val="accent1">
                    <a:lumMod val="50000"/>
                  </a:schemeClr>
                </a:solidFill>
              </a:rPr>
              <a:t> TP53)</a:t>
            </a:r>
            <a:endParaRPr lang="es-CO" dirty="0">
              <a:solidFill>
                <a:schemeClr val="accent1">
                  <a:lumMod val="50000"/>
                </a:schemeClr>
              </a:solidFill>
            </a:endParaRPr>
          </a:p>
        </p:txBody>
      </p:sp>
      <p:sp>
        <p:nvSpPr>
          <p:cNvPr id="11" name="Rectángulo redondeado 10"/>
          <p:cNvSpPr/>
          <p:nvPr/>
        </p:nvSpPr>
        <p:spPr>
          <a:xfrm>
            <a:off x="4331449" y="2022473"/>
            <a:ext cx="2939753" cy="35149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50000"/>
                  </a:schemeClr>
                </a:solidFill>
              </a:rPr>
              <a:t>FISH panel (</a:t>
            </a:r>
            <a:r>
              <a:rPr lang="es-ES" dirty="0" err="1">
                <a:solidFill>
                  <a:schemeClr val="accent1">
                    <a:lumMod val="50000"/>
                  </a:schemeClr>
                </a:solidFill>
              </a:rPr>
              <a:t>Includes</a:t>
            </a:r>
            <a:r>
              <a:rPr lang="es-ES" dirty="0">
                <a:solidFill>
                  <a:schemeClr val="accent1">
                    <a:lumMod val="50000"/>
                  </a:schemeClr>
                </a:solidFill>
              </a:rPr>
              <a:t> </a:t>
            </a:r>
            <a:r>
              <a:rPr lang="es-ES" i="1" dirty="0">
                <a:solidFill>
                  <a:schemeClr val="accent1">
                    <a:lumMod val="50000"/>
                  </a:schemeClr>
                </a:solidFill>
              </a:rPr>
              <a:t>MYC</a:t>
            </a:r>
            <a:r>
              <a:rPr lang="es-ES" dirty="0">
                <a:solidFill>
                  <a:schemeClr val="accent1">
                    <a:lumMod val="50000"/>
                  </a:schemeClr>
                </a:solidFill>
              </a:rPr>
              <a:t>)</a:t>
            </a:r>
            <a:endParaRPr lang="es-CO" dirty="0">
              <a:solidFill>
                <a:schemeClr val="accent1">
                  <a:lumMod val="50000"/>
                </a:schemeClr>
              </a:solidFill>
            </a:endParaRPr>
          </a:p>
        </p:txBody>
      </p:sp>
      <p:sp>
        <p:nvSpPr>
          <p:cNvPr id="12" name="Rectángulo redondeado 11"/>
          <p:cNvSpPr/>
          <p:nvPr/>
        </p:nvSpPr>
        <p:spPr>
          <a:xfrm>
            <a:off x="4155440" y="1227421"/>
            <a:ext cx="3338937" cy="35149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50000"/>
                  </a:schemeClr>
                </a:solidFill>
              </a:rPr>
              <a:t>Next </a:t>
            </a:r>
            <a:r>
              <a:rPr lang="es-ES" dirty="0" err="1">
                <a:solidFill>
                  <a:schemeClr val="accent1">
                    <a:lumMod val="50000"/>
                  </a:schemeClr>
                </a:solidFill>
              </a:rPr>
              <a:t>Generation</a:t>
            </a:r>
            <a:r>
              <a:rPr lang="es-ES" dirty="0">
                <a:solidFill>
                  <a:schemeClr val="accent1">
                    <a:lumMod val="50000"/>
                  </a:schemeClr>
                </a:solidFill>
              </a:rPr>
              <a:t> Flow </a:t>
            </a:r>
            <a:r>
              <a:rPr lang="es-ES" dirty="0" err="1">
                <a:solidFill>
                  <a:schemeClr val="accent1">
                    <a:lumMod val="50000"/>
                  </a:schemeClr>
                </a:solidFill>
              </a:rPr>
              <a:t>Citometry</a:t>
            </a:r>
            <a:endParaRPr lang="es-CO" dirty="0">
              <a:solidFill>
                <a:schemeClr val="accent1">
                  <a:lumMod val="50000"/>
                </a:schemeClr>
              </a:solidFill>
            </a:endParaRPr>
          </a:p>
        </p:txBody>
      </p:sp>
    </p:spTree>
    <p:extLst>
      <p:ext uri="{BB962C8B-B14F-4D97-AF65-F5344CB8AC3E}">
        <p14:creationId xmlns:p14="http://schemas.microsoft.com/office/powerpoint/2010/main" val="3332587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Conventional</a:t>
            </a:r>
            <a:r>
              <a:rPr lang="es-CO" b="1" dirty="0"/>
              <a:t> </a:t>
            </a:r>
            <a:r>
              <a:rPr lang="es-CO" b="1" dirty="0" err="1"/>
              <a:t>Clinical</a:t>
            </a:r>
            <a:r>
              <a:rPr lang="es-CO" b="1" dirty="0"/>
              <a:t> and </a:t>
            </a:r>
            <a:r>
              <a:rPr lang="es-CO" b="1" dirty="0" err="1"/>
              <a:t>Risk</a:t>
            </a:r>
            <a:r>
              <a:rPr lang="es-CO" b="1" dirty="0"/>
              <a:t> </a:t>
            </a:r>
            <a:r>
              <a:rPr lang="es-CO" b="1" dirty="0" err="1"/>
              <a:t>Staging</a:t>
            </a:r>
            <a:r>
              <a:rPr lang="es-CO" b="1" dirty="0"/>
              <a:t> </a:t>
            </a:r>
            <a:r>
              <a:rPr lang="es-CO" b="1" dirty="0" err="1"/>
              <a:t>for</a:t>
            </a:r>
            <a:r>
              <a:rPr lang="es-CO" b="1" dirty="0"/>
              <a:t> CLL </a:t>
            </a:r>
            <a:r>
              <a:rPr lang="es-CO" b="1" dirty="0" err="1"/>
              <a:t>Patients</a:t>
            </a:r>
            <a:endParaRPr lang="es-ES" b="1" dirty="0"/>
          </a:p>
        </p:txBody>
      </p:sp>
      <p:sp>
        <p:nvSpPr>
          <p:cNvPr id="5" name="Text Placeholder 1">
            <a:extLst>
              <a:ext uri="{FF2B5EF4-FFF2-40B4-BE49-F238E27FC236}">
                <a16:creationId xmlns:a16="http://schemas.microsoft.com/office/drawing/2014/main" id="{7DC11BD1-E5B2-BE96-7D56-8F31759CE755}"/>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Shadman</a:t>
            </a:r>
            <a:r>
              <a:rPr lang="es-CO" sz="1200" dirty="0">
                <a:solidFill>
                  <a:schemeClr val="accent5">
                    <a:lumMod val="50000"/>
                  </a:schemeClr>
                </a:solidFill>
              </a:rPr>
              <a:t> M., et al. JAMA 2023</a:t>
            </a:r>
            <a:endParaRPr lang="en-US" sz="1200" dirty="0">
              <a:solidFill>
                <a:schemeClr val="accent5">
                  <a:lumMod val="50000"/>
                </a:schemeClr>
              </a:solidFill>
            </a:endParaRPr>
          </a:p>
        </p:txBody>
      </p:sp>
      <p:pic>
        <p:nvPicPr>
          <p:cNvPr id="4" name="Imagen 3">
            <a:extLst>
              <a:ext uri="{FF2B5EF4-FFF2-40B4-BE49-F238E27FC236}">
                <a16:creationId xmlns:a16="http://schemas.microsoft.com/office/drawing/2014/main" id="{E4D87ECF-C286-0051-CF2C-FEA9015CDC7B}"/>
              </a:ext>
            </a:extLst>
          </p:cNvPr>
          <p:cNvPicPr>
            <a:picLocks noChangeAspect="1"/>
          </p:cNvPicPr>
          <p:nvPr/>
        </p:nvPicPr>
        <p:blipFill rotWithShape="1">
          <a:blip r:embed="rId2"/>
          <a:srcRect t="19788"/>
          <a:stretch/>
        </p:blipFill>
        <p:spPr>
          <a:xfrm>
            <a:off x="151964" y="1058721"/>
            <a:ext cx="4536832" cy="2685238"/>
          </a:xfrm>
          <a:prstGeom prst="rect">
            <a:avLst/>
          </a:prstGeom>
        </p:spPr>
      </p:pic>
      <p:pic>
        <p:nvPicPr>
          <p:cNvPr id="7" name="Imagen 6">
            <a:extLst>
              <a:ext uri="{FF2B5EF4-FFF2-40B4-BE49-F238E27FC236}">
                <a16:creationId xmlns:a16="http://schemas.microsoft.com/office/drawing/2014/main" id="{403E123E-425F-081E-5751-76011F3D5546}"/>
              </a:ext>
            </a:extLst>
          </p:cNvPr>
          <p:cNvPicPr>
            <a:picLocks noChangeAspect="1"/>
          </p:cNvPicPr>
          <p:nvPr/>
        </p:nvPicPr>
        <p:blipFill rotWithShape="1">
          <a:blip r:embed="rId3"/>
          <a:srcRect t="44783"/>
          <a:stretch/>
        </p:blipFill>
        <p:spPr>
          <a:xfrm>
            <a:off x="241184" y="4338320"/>
            <a:ext cx="4496031" cy="2096867"/>
          </a:xfrm>
          <a:prstGeom prst="rect">
            <a:avLst/>
          </a:prstGeom>
        </p:spPr>
      </p:pic>
      <p:pic>
        <p:nvPicPr>
          <p:cNvPr id="8" name="Imagen 7">
            <a:extLst>
              <a:ext uri="{FF2B5EF4-FFF2-40B4-BE49-F238E27FC236}">
                <a16:creationId xmlns:a16="http://schemas.microsoft.com/office/drawing/2014/main" id="{A937ADB7-7E49-A900-CBA3-2109E59922A4}"/>
              </a:ext>
            </a:extLst>
          </p:cNvPr>
          <p:cNvPicPr>
            <a:picLocks noChangeAspect="1"/>
          </p:cNvPicPr>
          <p:nvPr/>
        </p:nvPicPr>
        <p:blipFill rotWithShape="1">
          <a:blip r:embed="rId3"/>
          <a:srcRect t="44783"/>
          <a:stretch/>
        </p:blipFill>
        <p:spPr>
          <a:xfrm>
            <a:off x="5007823" y="2221133"/>
            <a:ext cx="7088413" cy="3305907"/>
          </a:xfrm>
          <a:prstGeom prst="rect">
            <a:avLst/>
          </a:prstGeom>
        </p:spPr>
      </p:pic>
      <p:sp>
        <p:nvSpPr>
          <p:cNvPr id="10" name="CuadroTexto 9">
            <a:extLst>
              <a:ext uri="{FF2B5EF4-FFF2-40B4-BE49-F238E27FC236}">
                <a16:creationId xmlns:a16="http://schemas.microsoft.com/office/drawing/2014/main" id="{7F4B7C3F-CE66-E7DA-1B7D-BC9F5F9F8D4E}"/>
              </a:ext>
            </a:extLst>
          </p:cNvPr>
          <p:cNvSpPr txBox="1"/>
          <p:nvPr/>
        </p:nvSpPr>
        <p:spPr>
          <a:xfrm>
            <a:off x="170064" y="706599"/>
            <a:ext cx="4496031" cy="369332"/>
          </a:xfrm>
          <a:prstGeom prst="rect">
            <a:avLst/>
          </a:prstGeom>
          <a:solidFill>
            <a:schemeClr val="accent5">
              <a:lumMod val="20000"/>
              <a:lumOff val="80000"/>
            </a:schemeClr>
          </a:solidFill>
        </p:spPr>
        <p:txBody>
          <a:bodyPr wrap="square" rtlCol="0">
            <a:spAutoFit/>
          </a:bodyPr>
          <a:lstStyle/>
          <a:p>
            <a:pPr algn="ctr"/>
            <a:r>
              <a:rPr lang="es-CO" dirty="0" err="1">
                <a:solidFill>
                  <a:schemeClr val="accent5">
                    <a:lumMod val="50000"/>
                  </a:schemeClr>
                </a:solidFill>
              </a:rPr>
              <a:t>Presenting</a:t>
            </a:r>
            <a:r>
              <a:rPr lang="es-CO" dirty="0">
                <a:solidFill>
                  <a:schemeClr val="accent5">
                    <a:lumMod val="50000"/>
                  </a:schemeClr>
                </a:solidFill>
              </a:rPr>
              <a:t> </a:t>
            </a:r>
            <a:r>
              <a:rPr lang="es-CO" dirty="0" err="1">
                <a:solidFill>
                  <a:schemeClr val="accent5">
                    <a:lumMod val="50000"/>
                  </a:schemeClr>
                </a:solidFill>
              </a:rPr>
              <a:t>Signs</a:t>
            </a:r>
            <a:r>
              <a:rPr lang="es-CO" dirty="0">
                <a:solidFill>
                  <a:schemeClr val="accent5">
                    <a:lumMod val="50000"/>
                  </a:schemeClr>
                </a:solidFill>
              </a:rPr>
              <a:t> and </a:t>
            </a:r>
            <a:r>
              <a:rPr lang="es-CO" dirty="0" err="1">
                <a:solidFill>
                  <a:schemeClr val="accent5">
                    <a:lumMod val="50000"/>
                  </a:schemeClr>
                </a:solidFill>
              </a:rPr>
              <a:t>Symptoms</a:t>
            </a:r>
            <a:endParaRPr lang="es-CO" dirty="0">
              <a:solidFill>
                <a:schemeClr val="accent5">
                  <a:lumMod val="50000"/>
                </a:schemeClr>
              </a:solidFill>
            </a:endParaRPr>
          </a:p>
        </p:txBody>
      </p:sp>
      <p:sp>
        <p:nvSpPr>
          <p:cNvPr id="11" name="CuadroTexto 10">
            <a:extLst>
              <a:ext uri="{FF2B5EF4-FFF2-40B4-BE49-F238E27FC236}">
                <a16:creationId xmlns:a16="http://schemas.microsoft.com/office/drawing/2014/main" id="{9C942BC5-AA36-4C83-38CB-F72E1945B148}"/>
              </a:ext>
            </a:extLst>
          </p:cNvPr>
          <p:cNvSpPr txBox="1"/>
          <p:nvPr/>
        </p:nvSpPr>
        <p:spPr>
          <a:xfrm>
            <a:off x="251345" y="3957798"/>
            <a:ext cx="4437452" cy="380521"/>
          </a:xfrm>
          <a:prstGeom prst="rect">
            <a:avLst/>
          </a:prstGeom>
          <a:solidFill>
            <a:schemeClr val="accent6">
              <a:lumMod val="20000"/>
              <a:lumOff val="80000"/>
            </a:schemeClr>
          </a:solidFill>
        </p:spPr>
        <p:txBody>
          <a:bodyPr wrap="square" rtlCol="0">
            <a:spAutoFit/>
          </a:bodyPr>
          <a:lstStyle/>
          <a:p>
            <a:pPr algn="ctr"/>
            <a:r>
              <a:rPr lang="es-CO" dirty="0" err="1">
                <a:solidFill>
                  <a:schemeClr val="accent5">
                    <a:lumMod val="50000"/>
                  </a:schemeClr>
                </a:solidFill>
              </a:rPr>
              <a:t>Clinical</a:t>
            </a:r>
            <a:r>
              <a:rPr lang="es-CO" dirty="0">
                <a:solidFill>
                  <a:schemeClr val="accent5">
                    <a:lumMod val="50000"/>
                  </a:schemeClr>
                </a:solidFill>
              </a:rPr>
              <a:t> </a:t>
            </a:r>
            <a:r>
              <a:rPr lang="es-CO" dirty="0" err="1">
                <a:solidFill>
                  <a:schemeClr val="accent5">
                    <a:lumMod val="50000"/>
                  </a:schemeClr>
                </a:solidFill>
              </a:rPr>
              <a:t>Staging</a:t>
            </a:r>
            <a:r>
              <a:rPr lang="es-CO" dirty="0">
                <a:solidFill>
                  <a:schemeClr val="accent5">
                    <a:lumMod val="50000"/>
                  </a:schemeClr>
                </a:solidFill>
              </a:rPr>
              <a:t> </a:t>
            </a:r>
            <a:r>
              <a:rPr lang="es-CO" dirty="0" err="1">
                <a:solidFill>
                  <a:schemeClr val="accent5">
                    <a:lumMod val="50000"/>
                  </a:schemeClr>
                </a:solidFill>
              </a:rPr>
              <a:t>Systems</a:t>
            </a:r>
            <a:endParaRPr lang="es-CO" dirty="0">
              <a:solidFill>
                <a:schemeClr val="accent5">
                  <a:lumMod val="50000"/>
                </a:schemeClr>
              </a:solidFill>
            </a:endParaRPr>
          </a:p>
        </p:txBody>
      </p:sp>
      <p:sp>
        <p:nvSpPr>
          <p:cNvPr id="12" name="CuadroTexto 11">
            <a:extLst>
              <a:ext uri="{FF2B5EF4-FFF2-40B4-BE49-F238E27FC236}">
                <a16:creationId xmlns:a16="http://schemas.microsoft.com/office/drawing/2014/main" id="{23EBBDE3-A51D-F973-5E2B-5357D38945D3}"/>
              </a:ext>
            </a:extLst>
          </p:cNvPr>
          <p:cNvSpPr txBox="1"/>
          <p:nvPr/>
        </p:nvSpPr>
        <p:spPr>
          <a:xfrm>
            <a:off x="5007822" y="1840612"/>
            <a:ext cx="7032214" cy="369332"/>
          </a:xfrm>
          <a:prstGeom prst="rect">
            <a:avLst/>
          </a:prstGeom>
          <a:solidFill>
            <a:schemeClr val="accent2">
              <a:lumMod val="20000"/>
              <a:lumOff val="80000"/>
            </a:schemeClr>
          </a:solidFill>
        </p:spPr>
        <p:txBody>
          <a:bodyPr wrap="square" rtlCol="0">
            <a:spAutoFit/>
          </a:bodyPr>
          <a:lstStyle/>
          <a:p>
            <a:pPr algn="ctr"/>
            <a:r>
              <a:rPr lang="es-CO" dirty="0" err="1">
                <a:solidFill>
                  <a:schemeClr val="accent5">
                    <a:lumMod val="50000"/>
                  </a:schemeClr>
                </a:solidFill>
              </a:rPr>
              <a:t>Prognostic</a:t>
            </a:r>
            <a:r>
              <a:rPr lang="es-CO" dirty="0">
                <a:solidFill>
                  <a:schemeClr val="accent5">
                    <a:lumMod val="50000"/>
                  </a:schemeClr>
                </a:solidFill>
              </a:rPr>
              <a:t> </a:t>
            </a:r>
            <a:r>
              <a:rPr lang="es-CO" dirty="0" err="1">
                <a:solidFill>
                  <a:schemeClr val="accent5">
                    <a:lumMod val="50000"/>
                  </a:schemeClr>
                </a:solidFill>
              </a:rPr>
              <a:t>Scoring</a:t>
            </a:r>
            <a:r>
              <a:rPr lang="es-CO" dirty="0">
                <a:solidFill>
                  <a:schemeClr val="accent5">
                    <a:lumMod val="50000"/>
                  </a:schemeClr>
                </a:solidFill>
              </a:rPr>
              <a:t> </a:t>
            </a:r>
            <a:r>
              <a:rPr lang="es-CO" dirty="0" err="1">
                <a:solidFill>
                  <a:schemeClr val="accent5">
                    <a:lumMod val="50000"/>
                  </a:schemeClr>
                </a:solidFill>
              </a:rPr>
              <a:t>Systems</a:t>
            </a:r>
            <a:endParaRPr lang="es-CO" dirty="0">
              <a:solidFill>
                <a:schemeClr val="accent5">
                  <a:lumMod val="50000"/>
                </a:schemeClr>
              </a:solidFill>
            </a:endParaRPr>
          </a:p>
        </p:txBody>
      </p:sp>
    </p:spTree>
    <p:extLst>
      <p:ext uri="{BB962C8B-B14F-4D97-AF65-F5344CB8AC3E}">
        <p14:creationId xmlns:p14="http://schemas.microsoft.com/office/powerpoint/2010/main" val="593088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Newly</a:t>
            </a:r>
            <a:r>
              <a:rPr lang="es-CO" b="1" dirty="0"/>
              <a:t> </a:t>
            </a:r>
            <a:r>
              <a:rPr lang="es-CO" b="1" dirty="0" err="1"/>
              <a:t>diagnosed</a:t>
            </a:r>
            <a:r>
              <a:rPr lang="es-CO" b="1" dirty="0"/>
              <a:t> &amp; </a:t>
            </a:r>
            <a:r>
              <a:rPr lang="es-CO" b="1" dirty="0" err="1"/>
              <a:t>Asymptomatic</a:t>
            </a:r>
            <a:r>
              <a:rPr lang="es-CO" b="1" dirty="0"/>
              <a:t> </a:t>
            </a:r>
            <a:r>
              <a:rPr lang="es-CO" b="1" dirty="0" err="1"/>
              <a:t>patients</a:t>
            </a:r>
            <a:endParaRPr lang="es-ES" b="1" dirty="0"/>
          </a:p>
        </p:txBody>
      </p:sp>
      <p:pic>
        <p:nvPicPr>
          <p:cNvPr id="3" name="Imagen 2">
            <a:extLst>
              <a:ext uri="{FF2B5EF4-FFF2-40B4-BE49-F238E27FC236}">
                <a16:creationId xmlns:a16="http://schemas.microsoft.com/office/drawing/2014/main" id="{9E7BC955-3587-C7DE-5DA1-563A220A9BFA}"/>
              </a:ext>
            </a:extLst>
          </p:cNvPr>
          <p:cNvPicPr>
            <a:picLocks noChangeAspect="1"/>
          </p:cNvPicPr>
          <p:nvPr/>
        </p:nvPicPr>
        <p:blipFill>
          <a:blip r:embed="rId2"/>
          <a:stretch>
            <a:fillRect/>
          </a:stretch>
        </p:blipFill>
        <p:spPr>
          <a:xfrm>
            <a:off x="118634" y="1154946"/>
            <a:ext cx="11873747" cy="3986014"/>
          </a:xfrm>
          <a:prstGeom prst="rect">
            <a:avLst/>
          </a:prstGeom>
        </p:spPr>
      </p:pic>
      <p:sp>
        <p:nvSpPr>
          <p:cNvPr id="5" name="Text Placeholder 1">
            <a:extLst>
              <a:ext uri="{FF2B5EF4-FFF2-40B4-BE49-F238E27FC236}">
                <a16:creationId xmlns:a16="http://schemas.microsoft.com/office/drawing/2014/main" id="{7DC11BD1-E5B2-BE96-7D56-8F31759CE755}"/>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Hampel</a:t>
            </a:r>
            <a:r>
              <a:rPr lang="es-CO" sz="1200" dirty="0">
                <a:solidFill>
                  <a:schemeClr val="accent5">
                    <a:lumMod val="50000"/>
                  </a:schemeClr>
                </a:solidFill>
              </a:rPr>
              <a:t> P., et al. </a:t>
            </a:r>
            <a:r>
              <a:rPr lang="es-CO" sz="1200" dirty="0" err="1">
                <a:solidFill>
                  <a:schemeClr val="accent5">
                    <a:lumMod val="50000"/>
                  </a:schemeClr>
                </a:solidFill>
              </a:rPr>
              <a:t>Blood</a:t>
            </a:r>
            <a:r>
              <a:rPr lang="es-CO" sz="1200" dirty="0">
                <a:solidFill>
                  <a:schemeClr val="accent5">
                    <a:lumMod val="50000"/>
                  </a:schemeClr>
                </a:solidFill>
              </a:rPr>
              <a:t> </a:t>
            </a:r>
            <a:r>
              <a:rPr lang="es-CO" sz="1200" dirty="0" err="1">
                <a:solidFill>
                  <a:schemeClr val="accent5">
                    <a:lumMod val="50000"/>
                  </a:schemeClr>
                </a:solidFill>
              </a:rPr>
              <a:t>Canc</a:t>
            </a:r>
            <a:r>
              <a:rPr lang="es-CO" sz="1200" dirty="0">
                <a:solidFill>
                  <a:schemeClr val="accent5">
                    <a:lumMod val="50000"/>
                  </a:schemeClr>
                </a:solidFill>
              </a:rPr>
              <a:t>. </a:t>
            </a:r>
            <a:r>
              <a:rPr lang="es-CO" sz="1200" dirty="0" err="1">
                <a:solidFill>
                  <a:schemeClr val="accent5">
                    <a:lumMod val="50000"/>
                  </a:schemeClr>
                </a:solidFill>
              </a:rPr>
              <a:t>Jour</a:t>
            </a:r>
            <a:r>
              <a:rPr lang="es-CO" sz="1200" dirty="0">
                <a:solidFill>
                  <a:schemeClr val="accent5">
                    <a:lumMod val="50000"/>
                  </a:schemeClr>
                </a:solidFill>
              </a:rPr>
              <a:t>. 2022</a:t>
            </a:r>
            <a:endParaRPr lang="en-US" sz="1200" dirty="0">
              <a:solidFill>
                <a:schemeClr val="accent5">
                  <a:lumMod val="50000"/>
                </a:schemeClr>
              </a:solidFill>
            </a:endParaRPr>
          </a:p>
        </p:txBody>
      </p:sp>
    </p:spTree>
    <p:extLst>
      <p:ext uri="{BB962C8B-B14F-4D97-AF65-F5344CB8AC3E}">
        <p14:creationId xmlns:p14="http://schemas.microsoft.com/office/powerpoint/2010/main" val="320313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36713" y="613613"/>
            <a:ext cx="10609434" cy="400105"/>
          </a:xfrm>
          <a:prstGeom prst="rect">
            <a:avLst/>
          </a:prstGeom>
          <a:noFill/>
        </p:spPr>
        <p:txBody>
          <a:bodyPr wrap="square" lIns="91436" tIns="45718" rIns="91436" bIns="45718" rtlCol="0">
            <a:spAutoFit/>
          </a:bodyPr>
          <a:lstStyle/>
          <a:p>
            <a:pPr algn="ctr"/>
            <a:r>
              <a:rPr lang="es-ES" sz="2000" dirty="0">
                <a:solidFill>
                  <a:schemeClr val="accent5">
                    <a:lumMod val="50000"/>
                  </a:schemeClr>
                </a:solidFill>
              </a:rPr>
              <a:t>Speaker: </a:t>
            </a:r>
            <a:r>
              <a:rPr lang="es-ES" sz="2000" dirty="0" err="1">
                <a:solidFill>
                  <a:schemeClr val="accent5">
                    <a:lumMod val="50000"/>
                  </a:schemeClr>
                </a:solidFill>
              </a:rPr>
              <a:t>Abbvie</a:t>
            </a:r>
            <a:r>
              <a:rPr lang="es-ES" sz="2000" dirty="0">
                <a:solidFill>
                  <a:schemeClr val="accent5">
                    <a:lumMod val="50000"/>
                  </a:schemeClr>
                </a:solidFill>
              </a:rPr>
              <a:t>, Amgen, Astra </a:t>
            </a:r>
            <a:r>
              <a:rPr lang="es-ES" sz="2000" dirty="0" err="1">
                <a:solidFill>
                  <a:schemeClr val="accent5">
                    <a:lumMod val="50000"/>
                  </a:schemeClr>
                </a:solidFill>
              </a:rPr>
              <a:t>Zeneca</a:t>
            </a:r>
            <a:r>
              <a:rPr lang="es-ES" sz="2000" dirty="0">
                <a:solidFill>
                  <a:schemeClr val="accent5">
                    <a:lumMod val="50000"/>
                  </a:schemeClr>
                </a:solidFill>
              </a:rPr>
              <a:t>, </a:t>
            </a:r>
            <a:r>
              <a:rPr lang="es-ES" sz="2000" dirty="0" err="1">
                <a:solidFill>
                  <a:schemeClr val="accent5">
                    <a:lumMod val="50000"/>
                  </a:schemeClr>
                </a:solidFill>
              </a:rPr>
              <a:t>Janssen</a:t>
            </a:r>
            <a:r>
              <a:rPr lang="es-ES" sz="2000" dirty="0">
                <a:solidFill>
                  <a:schemeClr val="accent5">
                    <a:lumMod val="50000"/>
                  </a:schemeClr>
                </a:solidFill>
              </a:rPr>
              <a:t>, </a:t>
            </a:r>
            <a:r>
              <a:rPr lang="es-ES" sz="2000" dirty="0" err="1">
                <a:solidFill>
                  <a:schemeClr val="accent5">
                    <a:lumMod val="50000"/>
                  </a:schemeClr>
                </a:solidFill>
              </a:rPr>
              <a:t>Mudipharma</a:t>
            </a:r>
            <a:r>
              <a:rPr lang="es-ES" sz="2000" dirty="0">
                <a:solidFill>
                  <a:schemeClr val="accent5">
                    <a:lumMod val="50000"/>
                  </a:schemeClr>
                </a:solidFill>
              </a:rPr>
              <a:t>, </a:t>
            </a:r>
            <a:r>
              <a:rPr lang="es-ES" sz="2000" dirty="0" err="1">
                <a:solidFill>
                  <a:schemeClr val="accent5">
                    <a:lumMod val="50000"/>
                  </a:schemeClr>
                </a:solidFill>
              </a:rPr>
              <a:t>Novartis</a:t>
            </a:r>
            <a:r>
              <a:rPr lang="es-ES" sz="2000" dirty="0">
                <a:solidFill>
                  <a:schemeClr val="accent5">
                    <a:lumMod val="50000"/>
                  </a:schemeClr>
                </a:solidFill>
              </a:rPr>
              <a:t>, Pfizer, Roche, </a:t>
            </a:r>
            <a:r>
              <a:rPr lang="es-ES" sz="2000" dirty="0" err="1">
                <a:solidFill>
                  <a:schemeClr val="accent5">
                    <a:lumMod val="50000"/>
                  </a:schemeClr>
                </a:solidFill>
              </a:rPr>
              <a:t>Takeda</a:t>
            </a:r>
            <a:endParaRPr lang="es-ES" sz="2000" dirty="0">
              <a:solidFill>
                <a:schemeClr val="accent5">
                  <a:lumMod val="50000"/>
                </a:schemeClr>
              </a:solidFill>
            </a:endParaRPr>
          </a:p>
        </p:txBody>
      </p:sp>
      <p:sp>
        <p:nvSpPr>
          <p:cNvPr id="8" name="Título 1"/>
          <p:cNvSpPr txBox="1">
            <a:spLocks/>
          </p:cNvSpPr>
          <p:nvPr/>
        </p:nvSpPr>
        <p:spPr>
          <a:xfrm>
            <a:off x="0" y="87724"/>
            <a:ext cx="10971334" cy="440331"/>
          </a:xfrm>
          <a:prstGeom prst="rect">
            <a:avLst/>
          </a:prstGeom>
          <a:solidFill>
            <a:schemeClr val="accent1"/>
          </a:solidFill>
        </p:spPr>
        <p:txBody>
          <a:bodyPr vert="horz" lIns="1188672" tIns="45718" rIns="274309" bIns="45718" rtlCol="0" anchor="ctr">
            <a:normAutofit fontScale="925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2800" dirty="0"/>
              <a:t>Declaration of Conflicts of Interest</a:t>
            </a:r>
            <a:endParaRPr lang="es-ES" sz="2800" dirty="0"/>
          </a:p>
        </p:txBody>
      </p:sp>
      <p:sp>
        <p:nvSpPr>
          <p:cNvPr id="5" name="Rectángulo 4"/>
          <p:cNvSpPr/>
          <p:nvPr/>
        </p:nvSpPr>
        <p:spPr bwMode="auto">
          <a:xfrm>
            <a:off x="9715384" y="6056797"/>
            <a:ext cx="2447219" cy="771801"/>
          </a:xfrm>
          <a:prstGeom prst="rect">
            <a:avLst/>
          </a:prstGeom>
          <a:solidFill>
            <a:schemeClr val="bg1"/>
          </a:solidFill>
          <a:ln w="12700" cap="flat" cmpd="sng" algn="ctr">
            <a:solidFill>
              <a:srgbClr val="FFFFFF"/>
            </a:solidFill>
            <a:prstDash val="solid"/>
            <a:round/>
            <a:headEnd type="none" w="med" len="med"/>
            <a:tailEnd type="none" w="med" len="med"/>
          </a:ln>
          <a:effectLst/>
        </p:spPr>
        <p:txBody>
          <a:bodyPr vert="horz" wrap="square" lIns="76197" tIns="38098" rIns="76197" bIns="38098" numCol="1" rtlCol="0" anchor="ctr" anchorCtr="0" compatLnSpc="1">
            <a:prstTxWarp prst="textNoShape">
              <a:avLst/>
            </a:prstTxWarp>
          </a:bodyPr>
          <a:lstStyle/>
          <a:p>
            <a:pPr algn="ctr" defTabSz="761970" fontAlgn="base">
              <a:spcBef>
                <a:spcPct val="0"/>
              </a:spcBef>
              <a:spcAft>
                <a:spcPct val="0"/>
              </a:spcAft>
            </a:pPr>
            <a:endParaRPr lang="es-ES" sz="2700" dirty="0" err="1">
              <a:solidFill>
                <a:schemeClr val="bg1"/>
              </a:solidFill>
              <a:latin typeface="Arial" pitchFamily="-110" charset="0"/>
              <a:ea typeface="ヒラギノ角ゴ ProN W3" pitchFamily="-110" charset="-128"/>
              <a:cs typeface="ヒラギノ角ゴ ProN W3" pitchFamily="-110" charset="-128"/>
              <a:sym typeface="Arial" pitchFamily="-110" charset="0"/>
            </a:endParaRPr>
          </a:p>
        </p:txBody>
      </p:sp>
      <p:sp>
        <p:nvSpPr>
          <p:cNvPr id="6" name="2 Marcador de contenido"/>
          <p:cNvSpPr txBox="1">
            <a:spLocks/>
          </p:cNvSpPr>
          <p:nvPr/>
        </p:nvSpPr>
        <p:spPr>
          <a:xfrm>
            <a:off x="577677" y="3348102"/>
            <a:ext cx="11160683" cy="10153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CO" sz="2000" dirty="0">
                <a:solidFill>
                  <a:srgbClr val="203864"/>
                </a:solidFill>
                <a:latin typeface="Arial" pitchFamily="34" charset="0"/>
                <a:cs typeface="Arial" pitchFamily="34" charset="0"/>
              </a:rPr>
              <a:t>“</a:t>
            </a:r>
            <a:r>
              <a:rPr lang="en-US" sz="2000" i="1" dirty="0">
                <a:solidFill>
                  <a:srgbClr val="203864"/>
                </a:solidFill>
                <a:latin typeface="Arial" pitchFamily="34" charset="0"/>
                <a:cs typeface="Arial" pitchFamily="34" charset="0"/>
              </a:rPr>
              <a:t>This presentation has been created by the author and is their property. The information, concepts and opinions expressed here are the responsibility of the author and do not commit Astra Zeneca, its collaborators or sponsors.”</a:t>
            </a:r>
            <a:endParaRPr lang="es-CO" sz="2000" i="1" dirty="0">
              <a:solidFill>
                <a:srgbClr val="203864"/>
              </a:solidFill>
              <a:latin typeface="Arial" pitchFamily="34" charset="0"/>
              <a:cs typeface="Arial" pitchFamily="34" charset="0"/>
            </a:endParaRPr>
          </a:p>
        </p:txBody>
      </p:sp>
      <p:sp>
        <p:nvSpPr>
          <p:cNvPr id="7" name="Título 1"/>
          <p:cNvSpPr txBox="1">
            <a:spLocks/>
          </p:cNvSpPr>
          <p:nvPr/>
        </p:nvSpPr>
        <p:spPr>
          <a:xfrm>
            <a:off x="0" y="2591193"/>
            <a:ext cx="10971334" cy="440331"/>
          </a:xfrm>
          <a:prstGeom prst="rect">
            <a:avLst/>
          </a:prstGeom>
          <a:solidFill>
            <a:schemeClr val="accent1"/>
          </a:solidFill>
        </p:spPr>
        <p:txBody>
          <a:bodyPr vert="horz" lIns="1188672" tIns="45718" rIns="274309" bIns="45718" rtlCol="0" anchor="ctr">
            <a:normAutofit fontScale="925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z="2800" dirty="0" err="1"/>
              <a:t>Disclaimer</a:t>
            </a:r>
            <a:endParaRPr lang="es-ES" sz="2800" dirty="0"/>
          </a:p>
        </p:txBody>
      </p:sp>
      <p:sp>
        <p:nvSpPr>
          <p:cNvPr id="9" name="CuadroTexto 8"/>
          <p:cNvSpPr txBox="1"/>
          <p:nvPr/>
        </p:nvSpPr>
        <p:spPr>
          <a:xfrm>
            <a:off x="776900" y="5331606"/>
            <a:ext cx="9655365" cy="877159"/>
          </a:xfrm>
          <a:prstGeom prst="rect">
            <a:avLst/>
          </a:prstGeom>
          <a:noFill/>
        </p:spPr>
        <p:txBody>
          <a:bodyPr wrap="square" lIns="91436" tIns="45718" rIns="91436" bIns="45718" rtlCol="0">
            <a:spAutoFit/>
          </a:bodyPr>
          <a:lstStyle/>
          <a:p>
            <a:pPr algn="ctr"/>
            <a:r>
              <a:rPr lang="en-US" sz="1700" dirty="0">
                <a:solidFill>
                  <a:srgbClr val="203864"/>
                </a:solidFill>
              </a:rPr>
              <a:t>The presentation may include some drugs that have FDA/EMA approval, others in the experimental phase. It is recommended to review local approvals, along with the IPP and registration for each drug. The information shown here is part of medical, educational and scientific content.</a:t>
            </a:r>
            <a:endParaRPr lang="es-ES" sz="1700" dirty="0">
              <a:solidFill>
                <a:srgbClr val="203864"/>
              </a:solidFill>
            </a:endParaRPr>
          </a:p>
        </p:txBody>
      </p:sp>
      <p:pic>
        <p:nvPicPr>
          <p:cNvPr id="3" name="Imagen 2">
            <a:extLst>
              <a:ext uri="{FF2B5EF4-FFF2-40B4-BE49-F238E27FC236}">
                <a16:creationId xmlns:a16="http://schemas.microsoft.com/office/drawing/2014/main" id="{ADDDDA74-C68A-0BB9-3660-E2229BA793B8}"/>
              </a:ext>
            </a:extLst>
          </p:cNvPr>
          <p:cNvPicPr>
            <a:picLocks noChangeAspect="1"/>
          </p:cNvPicPr>
          <p:nvPr/>
        </p:nvPicPr>
        <p:blipFill>
          <a:blip r:embed="rId2"/>
          <a:stretch>
            <a:fillRect/>
          </a:stretch>
        </p:blipFill>
        <p:spPr>
          <a:xfrm>
            <a:off x="3712380" y="1123277"/>
            <a:ext cx="3546573" cy="1377691"/>
          </a:xfrm>
          <a:prstGeom prst="rect">
            <a:avLst/>
          </a:prstGeom>
        </p:spPr>
      </p:pic>
    </p:spTree>
    <p:extLst>
      <p:ext uri="{BB962C8B-B14F-4D97-AF65-F5344CB8AC3E}">
        <p14:creationId xmlns:p14="http://schemas.microsoft.com/office/powerpoint/2010/main" val="375697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63FA3D-4808-284D-901C-1618175EB677}"/>
              </a:ext>
            </a:extLst>
          </p:cNvPr>
          <p:cNvSpPr>
            <a:spLocks noGrp="1"/>
          </p:cNvSpPr>
          <p:nvPr>
            <p:ph type="body" sz="quarter" idx="11"/>
          </p:nvPr>
        </p:nvSpPr>
        <p:spPr>
          <a:xfrm>
            <a:off x="363932" y="6091262"/>
            <a:ext cx="11582400" cy="191901"/>
          </a:xfrm>
        </p:spPr>
        <p:txBody>
          <a:bodyPr/>
          <a:lstStyle/>
          <a:p>
            <a:r>
              <a:rPr lang="en-US" sz="800" dirty="0">
                <a:solidFill>
                  <a:srgbClr val="203864"/>
                </a:solidFill>
              </a:rPr>
              <a:t>*Good prognostic factor only in the absence of other mutations. </a:t>
            </a:r>
          </a:p>
        </p:txBody>
      </p:sp>
      <p:sp>
        <p:nvSpPr>
          <p:cNvPr id="10" name="Oval 9">
            <a:extLst>
              <a:ext uri="{FF2B5EF4-FFF2-40B4-BE49-F238E27FC236}">
                <a16:creationId xmlns:a16="http://schemas.microsoft.com/office/drawing/2014/main" id="{46B5EB67-8057-9C47-86EB-E686B830DF37}"/>
              </a:ext>
            </a:extLst>
          </p:cNvPr>
          <p:cNvSpPr/>
          <p:nvPr/>
        </p:nvSpPr>
        <p:spPr bwMode="auto">
          <a:xfrm>
            <a:off x="422819" y="1809329"/>
            <a:ext cx="609600" cy="457200"/>
          </a:xfrm>
          <a:prstGeom prst="ellipse">
            <a:avLst/>
          </a:prstGeom>
          <a:solidFill>
            <a:schemeClr val="tx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dirty="0">
                <a:solidFill>
                  <a:srgbClr val="FFFFFF"/>
                </a:solidFill>
                <a:latin typeface="Arial" charset="0"/>
              </a:rPr>
              <a:t>z</a:t>
            </a:r>
          </a:p>
        </p:txBody>
      </p:sp>
      <p:sp>
        <p:nvSpPr>
          <p:cNvPr id="11" name="Oval 10">
            <a:extLst>
              <a:ext uri="{FF2B5EF4-FFF2-40B4-BE49-F238E27FC236}">
                <a16:creationId xmlns:a16="http://schemas.microsoft.com/office/drawing/2014/main" id="{66AA9025-4B45-A345-8F30-D0F4C1E33E15}"/>
              </a:ext>
            </a:extLst>
          </p:cNvPr>
          <p:cNvSpPr/>
          <p:nvPr/>
        </p:nvSpPr>
        <p:spPr bwMode="auto">
          <a:xfrm>
            <a:off x="431765" y="2402960"/>
            <a:ext cx="609600" cy="457200"/>
          </a:xfrm>
          <a:prstGeom prst="ellipse">
            <a:avLst/>
          </a:prstGeom>
          <a:solidFill>
            <a:schemeClr val="tx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charset="0"/>
            </a:endParaRPr>
          </a:p>
        </p:txBody>
      </p:sp>
      <p:sp>
        <p:nvSpPr>
          <p:cNvPr id="12" name="Oval 11">
            <a:extLst>
              <a:ext uri="{FF2B5EF4-FFF2-40B4-BE49-F238E27FC236}">
                <a16:creationId xmlns:a16="http://schemas.microsoft.com/office/drawing/2014/main" id="{FDEB5F35-006A-E349-B61F-2AE1350D8499}"/>
              </a:ext>
            </a:extLst>
          </p:cNvPr>
          <p:cNvSpPr/>
          <p:nvPr/>
        </p:nvSpPr>
        <p:spPr bwMode="auto">
          <a:xfrm>
            <a:off x="431765" y="2963123"/>
            <a:ext cx="609600" cy="457200"/>
          </a:xfrm>
          <a:prstGeom prst="ellipse">
            <a:avLst/>
          </a:prstGeom>
          <a:solidFill>
            <a:schemeClr val="tx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latin typeface="Arial" charset="0"/>
            </a:endParaRPr>
          </a:p>
        </p:txBody>
      </p:sp>
      <p:sp>
        <p:nvSpPr>
          <p:cNvPr id="13" name="Oval 12">
            <a:extLst>
              <a:ext uri="{FF2B5EF4-FFF2-40B4-BE49-F238E27FC236}">
                <a16:creationId xmlns:a16="http://schemas.microsoft.com/office/drawing/2014/main" id="{BFB1B9F2-4769-BE46-A76D-FE97A5065DEC}"/>
              </a:ext>
            </a:extLst>
          </p:cNvPr>
          <p:cNvSpPr/>
          <p:nvPr/>
        </p:nvSpPr>
        <p:spPr bwMode="auto">
          <a:xfrm>
            <a:off x="431765" y="3557175"/>
            <a:ext cx="609600" cy="457200"/>
          </a:xfrm>
          <a:prstGeom prst="ellipse">
            <a:avLst/>
          </a:prstGeom>
          <a:solidFill>
            <a:schemeClr val="tx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latin typeface="Arial" charset="0"/>
            </a:endParaRPr>
          </a:p>
        </p:txBody>
      </p:sp>
      <p:pic>
        <p:nvPicPr>
          <p:cNvPr id="4" name="Picture 3">
            <a:extLst>
              <a:ext uri="{FF2B5EF4-FFF2-40B4-BE49-F238E27FC236}">
                <a16:creationId xmlns:a16="http://schemas.microsoft.com/office/drawing/2014/main" id="{5B93BCE9-E65E-2248-95D2-BF3364F1D46B}"/>
              </a:ext>
            </a:extLst>
          </p:cNvPr>
          <p:cNvPicPr>
            <a:picLocks noChangeAspect="1"/>
          </p:cNvPicPr>
          <p:nvPr/>
        </p:nvPicPr>
        <p:blipFill>
          <a:blip r:embed="rId3"/>
          <a:stretch>
            <a:fillRect/>
          </a:stretch>
        </p:blipFill>
        <p:spPr>
          <a:xfrm>
            <a:off x="584676" y="1869078"/>
            <a:ext cx="318901" cy="351731"/>
          </a:xfrm>
          <a:prstGeom prst="rect">
            <a:avLst/>
          </a:prstGeom>
        </p:spPr>
      </p:pic>
      <p:sp>
        <p:nvSpPr>
          <p:cNvPr id="20" name="Oval 19">
            <a:extLst>
              <a:ext uri="{FF2B5EF4-FFF2-40B4-BE49-F238E27FC236}">
                <a16:creationId xmlns:a16="http://schemas.microsoft.com/office/drawing/2014/main" id="{8433D6F2-2B02-EF42-BC46-19D428EFBA31}"/>
              </a:ext>
            </a:extLst>
          </p:cNvPr>
          <p:cNvSpPr/>
          <p:nvPr/>
        </p:nvSpPr>
        <p:spPr bwMode="auto">
          <a:xfrm>
            <a:off x="431765" y="4284584"/>
            <a:ext cx="609600" cy="457200"/>
          </a:xfrm>
          <a:prstGeom prst="ellipse">
            <a:avLst/>
          </a:prstGeom>
          <a:solidFill>
            <a:schemeClr val="tx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latin typeface="Arial" charset="0"/>
            </a:endParaRPr>
          </a:p>
        </p:txBody>
      </p:sp>
      <p:pic>
        <p:nvPicPr>
          <p:cNvPr id="21" name="Picture 20">
            <a:extLst>
              <a:ext uri="{FF2B5EF4-FFF2-40B4-BE49-F238E27FC236}">
                <a16:creationId xmlns:a16="http://schemas.microsoft.com/office/drawing/2014/main" id="{84EC8E9A-3FD7-674D-B289-B1F80919BDE0}"/>
              </a:ext>
            </a:extLst>
          </p:cNvPr>
          <p:cNvPicPr>
            <a:picLocks noChangeAspect="1"/>
          </p:cNvPicPr>
          <p:nvPr/>
        </p:nvPicPr>
        <p:blipFill>
          <a:blip r:embed="rId4"/>
          <a:stretch>
            <a:fillRect/>
          </a:stretch>
        </p:blipFill>
        <p:spPr>
          <a:xfrm>
            <a:off x="501613" y="4337755"/>
            <a:ext cx="442228" cy="328513"/>
          </a:xfrm>
          <a:prstGeom prst="rect">
            <a:avLst/>
          </a:prstGeom>
        </p:spPr>
      </p:pic>
      <p:pic>
        <p:nvPicPr>
          <p:cNvPr id="22" name="Picture 21">
            <a:extLst>
              <a:ext uri="{FF2B5EF4-FFF2-40B4-BE49-F238E27FC236}">
                <a16:creationId xmlns:a16="http://schemas.microsoft.com/office/drawing/2014/main" id="{EA2439FC-3238-A741-9759-12A947A8468A}"/>
              </a:ext>
            </a:extLst>
          </p:cNvPr>
          <p:cNvPicPr>
            <a:picLocks noChangeAspect="1"/>
          </p:cNvPicPr>
          <p:nvPr/>
        </p:nvPicPr>
        <p:blipFill>
          <a:blip r:embed="rId5"/>
          <a:stretch>
            <a:fillRect/>
          </a:stretch>
        </p:blipFill>
        <p:spPr>
          <a:xfrm>
            <a:off x="528324" y="3618926"/>
            <a:ext cx="433264" cy="328559"/>
          </a:xfrm>
          <a:prstGeom prst="rect">
            <a:avLst/>
          </a:prstGeom>
        </p:spPr>
      </p:pic>
      <p:sp>
        <p:nvSpPr>
          <p:cNvPr id="6" name="Up Arrow 5">
            <a:extLst>
              <a:ext uri="{FF2B5EF4-FFF2-40B4-BE49-F238E27FC236}">
                <a16:creationId xmlns:a16="http://schemas.microsoft.com/office/drawing/2014/main" id="{3DEB04F1-311D-CC4A-B315-34E5BDE03D07}"/>
              </a:ext>
            </a:extLst>
          </p:cNvPr>
          <p:cNvSpPr/>
          <p:nvPr/>
        </p:nvSpPr>
        <p:spPr bwMode="auto">
          <a:xfrm>
            <a:off x="8728112" y="1067068"/>
            <a:ext cx="245891" cy="217408"/>
          </a:xfrm>
          <a:prstGeom prst="upArrow">
            <a:avLst/>
          </a:prstGeom>
          <a:solidFill>
            <a:schemeClr val="tx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latin typeface="Arial" charset="0"/>
            </a:endParaRPr>
          </a:p>
        </p:txBody>
      </p:sp>
      <p:sp>
        <p:nvSpPr>
          <p:cNvPr id="23" name="Up Arrow 22">
            <a:extLst>
              <a:ext uri="{FF2B5EF4-FFF2-40B4-BE49-F238E27FC236}">
                <a16:creationId xmlns:a16="http://schemas.microsoft.com/office/drawing/2014/main" id="{17C41422-E8AD-E242-B061-A3089AFD140C}"/>
              </a:ext>
            </a:extLst>
          </p:cNvPr>
          <p:cNvSpPr/>
          <p:nvPr/>
        </p:nvSpPr>
        <p:spPr bwMode="auto">
          <a:xfrm rot="10800000">
            <a:off x="5116112" y="1076495"/>
            <a:ext cx="245891" cy="217408"/>
          </a:xfrm>
          <a:prstGeom prst="upArrow">
            <a:avLst/>
          </a:prstGeom>
          <a:solidFill>
            <a:schemeClr val="tx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latin typeface="Arial" charset="0"/>
            </a:endParaRPr>
          </a:p>
        </p:txBody>
      </p:sp>
      <p:pic>
        <p:nvPicPr>
          <p:cNvPr id="7" name="Picture 6">
            <a:extLst>
              <a:ext uri="{FF2B5EF4-FFF2-40B4-BE49-F238E27FC236}">
                <a16:creationId xmlns:a16="http://schemas.microsoft.com/office/drawing/2014/main" id="{82513B45-BC2D-4849-8151-8B8DC7431C14}"/>
              </a:ext>
            </a:extLst>
          </p:cNvPr>
          <p:cNvPicPr>
            <a:picLocks noChangeAspect="1"/>
          </p:cNvPicPr>
          <p:nvPr/>
        </p:nvPicPr>
        <p:blipFill>
          <a:blip r:embed="rId6"/>
          <a:stretch>
            <a:fillRect/>
          </a:stretch>
        </p:blipFill>
        <p:spPr>
          <a:xfrm>
            <a:off x="534321" y="3019980"/>
            <a:ext cx="418740" cy="335965"/>
          </a:xfrm>
          <a:prstGeom prst="rect">
            <a:avLst/>
          </a:prstGeom>
        </p:spPr>
      </p:pic>
      <p:pic>
        <p:nvPicPr>
          <p:cNvPr id="24" name="Picture 23">
            <a:extLst>
              <a:ext uri="{FF2B5EF4-FFF2-40B4-BE49-F238E27FC236}">
                <a16:creationId xmlns:a16="http://schemas.microsoft.com/office/drawing/2014/main" id="{9C4F6520-36EC-9A4F-963D-EBFA8695CAC8}"/>
              </a:ext>
            </a:extLst>
          </p:cNvPr>
          <p:cNvPicPr>
            <a:picLocks noChangeAspect="1"/>
          </p:cNvPicPr>
          <p:nvPr/>
        </p:nvPicPr>
        <p:blipFill>
          <a:blip r:embed="rId7"/>
          <a:stretch>
            <a:fillRect/>
          </a:stretch>
        </p:blipFill>
        <p:spPr>
          <a:xfrm>
            <a:off x="572974" y="2491103"/>
            <a:ext cx="342229" cy="322907"/>
          </a:xfrm>
          <a:prstGeom prst="rect">
            <a:avLst/>
          </a:prstGeom>
        </p:spPr>
      </p:pic>
      <p:sp>
        <p:nvSpPr>
          <p:cNvPr id="18" name="Oval 17">
            <a:extLst>
              <a:ext uri="{FF2B5EF4-FFF2-40B4-BE49-F238E27FC236}">
                <a16:creationId xmlns:a16="http://schemas.microsoft.com/office/drawing/2014/main" id="{FD7C7341-3F65-407F-B844-4BC65C7B9E2A}"/>
              </a:ext>
            </a:extLst>
          </p:cNvPr>
          <p:cNvSpPr/>
          <p:nvPr/>
        </p:nvSpPr>
        <p:spPr bwMode="auto">
          <a:xfrm>
            <a:off x="431765" y="5108869"/>
            <a:ext cx="609600" cy="457200"/>
          </a:xfrm>
          <a:prstGeom prst="ellipse">
            <a:avLst/>
          </a:prstGeom>
          <a:solidFill>
            <a:schemeClr val="tx1"/>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latin typeface="Arial" charset="0"/>
            </a:endParaRPr>
          </a:p>
        </p:txBody>
      </p:sp>
      <p:pic>
        <p:nvPicPr>
          <p:cNvPr id="19" name="Picture 18">
            <a:extLst>
              <a:ext uri="{FF2B5EF4-FFF2-40B4-BE49-F238E27FC236}">
                <a16:creationId xmlns:a16="http://schemas.microsoft.com/office/drawing/2014/main" id="{9A2A9618-3311-45E6-9CEB-62B545D65D08}"/>
              </a:ext>
            </a:extLst>
          </p:cNvPr>
          <p:cNvPicPr>
            <a:picLocks noChangeAspect="1"/>
          </p:cNvPicPr>
          <p:nvPr/>
        </p:nvPicPr>
        <p:blipFill>
          <a:blip r:embed="rId4"/>
          <a:stretch>
            <a:fillRect/>
          </a:stretch>
        </p:blipFill>
        <p:spPr>
          <a:xfrm>
            <a:off x="501613" y="5162040"/>
            <a:ext cx="442228" cy="328513"/>
          </a:xfrm>
          <a:prstGeom prst="rect">
            <a:avLst/>
          </a:prstGeom>
        </p:spPr>
      </p:pic>
      <p:graphicFrame>
        <p:nvGraphicFramePr>
          <p:cNvPr id="27" name="Content Placeholder 5">
            <a:extLst>
              <a:ext uri="{FF2B5EF4-FFF2-40B4-BE49-F238E27FC236}">
                <a16:creationId xmlns:a16="http://schemas.microsoft.com/office/drawing/2014/main" id="{4AAE4EBE-1FBB-2941-B0E4-0875432CB8E6}"/>
              </a:ext>
            </a:extLst>
          </p:cNvPr>
          <p:cNvGraphicFramePr>
            <a:graphicFrameLocks/>
          </p:cNvGraphicFramePr>
          <p:nvPr>
            <p:extLst>
              <p:ext uri="{D42A27DB-BD31-4B8C-83A1-F6EECF244321}">
                <p14:modId xmlns:p14="http://schemas.microsoft.com/office/powerpoint/2010/main" val="2677585883"/>
              </p:ext>
            </p:extLst>
          </p:nvPr>
        </p:nvGraphicFramePr>
        <p:xfrm>
          <a:off x="363932" y="1394067"/>
          <a:ext cx="11326456" cy="4433192"/>
        </p:xfrm>
        <a:graphic>
          <a:graphicData uri="http://schemas.openxmlformats.org/drawingml/2006/table">
            <a:tbl>
              <a:tblPr firstRow="1" bandRow="1">
                <a:tableStyleId>{5C22544A-7EE6-4342-B048-85BDC9FD1C3A}</a:tableStyleId>
              </a:tblPr>
              <a:tblGrid>
                <a:gridCol w="4123227">
                  <a:extLst>
                    <a:ext uri="{9D8B030D-6E8A-4147-A177-3AD203B41FA5}">
                      <a16:colId xmlns:a16="http://schemas.microsoft.com/office/drawing/2014/main" val="1681692486"/>
                    </a:ext>
                  </a:extLst>
                </a:gridCol>
                <a:gridCol w="3768812">
                  <a:extLst>
                    <a:ext uri="{9D8B030D-6E8A-4147-A177-3AD203B41FA5}">
                      <a16:colId xmlns:a16="http://schemas.microsoft.com/office/drawing/2014/main" val="778930339"/>
                    </a:ext>
                  </a:extLst>
                </a:gridCol>
                <a:gridCol w="3434417">
                  <a:extLst>
                    <a:ext uri="{9D8B030D-6E8A-4147-A177-3AD203B41FA5}">
                      <a16:colId xmlns:a16="http://schemas.microsoft.com/office/drawing/2014/main" val="3656319686"/>
                    </a:ext>
                  </a:extLst>
                </a:gridCol>
              </a:tblGrid>
              <a:tr h="273604">
                <a:tc>
                  <a:txBody>
                    <a:bodyPr/>
                    <a:lstStyle/>
                    <a:p>
                      <a:pPr algn="l"/>
                      <a:r>
                        <a:rPr lang="en-US" sz="1400" dirty="0">
                          <a:solidFill>
                            <a:srgbClr val="203864"/>
                          </a:solidFill>
                        </a:rPr>
                        <a:t>                 </a:t>
                      </a:r>
                    </a:p>
                  </a:txBody>
                  <a:tcPr marT="34290" marB="34290" anchor="ctr">
                    <a:lnL w="12700" cmpd="sng">
                      <a:noFill/>
                    </a:lnL>
                    <a:lnR w="381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rgbClr val="203864"/>
                          </a:solidFill>
                        </a:rPr>
                        <a:t>Worse Prognosis</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400" dirty="0">
                          <a:solidFill>
                            <a:srgbClr val="203864"/>
                          </a:solidFill>
                        </a:rPr>
                        <a:t>Better Prognosis</a:t>
                      </a:r>
                    </a:p>
                  </a:txBody>
                  <a:tcPr marT="34290" marB="34290" anchor="ctr">
                    <a:lnL w="381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67549903"/>
                  </a:ext>
                </a:extLst>
              </a:tr>
              <a:tr h="527492">
                <a:tc>
                  <a:txBody>
                    <a:body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dirty="0">
                          <a:solidFill>
                            <a:srgbClr val="203864"/>
                          </a:solidFill>
                          <a:latin typeface="+mn-lt"/>
                          <a:ea typeface="+mn-ea"/>
                          <a:cs typeface="+mn-cs"/>
                        </a:rPr>
                        <a:t>Cytogenetic Abnormalities </a:t>
                      </a:r>
                    </a:p>
                  </a:txBody>
                  <a:tcPr marL="365760" marT="34290" marB="34290" anchor="ctr">
                    <a:lnL w="12700" cmpd="sng">
                      <a:noFill/>
                    </a:lnL>
                    <a:lnR w="381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indent="-120650" algn="l">
                        <a:buFont typeface="Arial" panose="020B0604020202020204" pitchFamily="34" charset="0"/>
                        <a:buChar char="•"/>
                        <a:tabLst/>
                      </a:pPr>
                      <a:r>
                        <a:rPr lang="en-US" sz="1400" kern="1200" dirty="0">
                          <a:solidFill>
                            <a:srgbClr val="203864"/>
                          </a:solidFill>
                          <a:latin typeface="+mn-lt"/>
                          <a:ea typeface="+mn-ea"/>
                          <a:cs typeface="+mn-cs"/>
                        </a:rPr>
                        <a:t>Del(11q)</a:t>
                      </a:r>
                    </a:p>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03864"/>
                          </a:solidFill>
                          <a:latin typeface="+mn-lt"/>
                          <a:ea typeface="+mn-ea"/>
                          <a:cs typeface="+mn-cs"/>
                        </a:rPr>
                        <a:t>Del(17p)</a:t>
                      </a:r>
                    </a:p>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03864"/>
                          </a:solidFill>
                          <a:latin typeface="+mn-lt"/>
                          <a:ea typeface="+mn-ea"/>
                          <a:cs typeface="+mn-cs"/>
                        </a:rPr>
                        <a:t>Complex karyotype </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indent="-120650" algn="l">
                        <a:buFont typeface="Arial" panose="020B0604020202020204" pitchFamily="34" charset="0"/>
                        <a:buChar char="•"/>
                        <a:tabLst/>
                      </a:pPr>
                      <a:r>
                        <a:rPr lang="en-US" sz="1400" kern="1200" dirty="0">
                          <a:solidFill>
                            <a:srgbClr val="203864"/>
                          </a:solidFill>
                          <a:latin typeface="+mn-lt"/>
                          <a:ea typeface="+mn-ea"/>
                          <a:cs typeface="+mn-cs"/>
                        </a:rPr>
                        <a:t>Del(13q)</a:t>
                      </a:r>
                      <a:r>
                        <a:rPr lang="en-US" sz="1400" kern="1200" baseline="0" dirty="0">
                          <a:solidFill>
                            <a:srgbClr val="203864"/>
                          </a:solidFill>
                          <a:latin typeface="+mn-lt"/>
                          <a:ea typeface="+mn-ea"/>
                          <a:cs typeface="+mn-cs"/>
                        </a:rPr>
                        <a:t>*</a:t>
                      </a:r>
                    </a:p>
                  </a:txBody>
                  <a:tcPr marT="34290" marB="34290" anchor="ctr">
                    <a:lnL w="381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827308"/>
                  </a:ext>
                </a:extLst>
              </a:tr>
              <a:tr h="527492">
                <a:tc>
                  <a:txBody>
                    <a:body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1" kern="1200" dirty="0">
                          <a:solidFill>
                            <a:schemeClr val="bg1"/>
                          </a:solidFill>
                          <a:latin typeface="+mn-lt"/>
                          <a:ea typeface="+mn-ea"/>
                          <a:cs typeface="+mn-cs"/>
                        </a:rPr>
                        <a:t>IGHV</a:t>
                      </a:r>
                      <a:r>
                        <a:rPr lang="en-US" sz="1400" b="1" kern="1200" dirty="0">
                          <a:solidFill>
                            <a:schemeClr val="bg1"/>
                          </a:solidFill>
                          <a:latin typeface="+mn-lt"/>
                          <a:ea typeface="+mn-ea"/>
                          <a:cs typeface="+mn-cs"/>
                        </a:rPr>
                        <a:t> Mutational Status</a:t>
                      </a:r>
                    </a:p>
                  </a:txBody>
                  <a:tcPr marL="365760" marT="34290" marB="34290" anchor="ctr">
                    <a:lnL w="12700" cmpd="sng">
                      <a:noFill/>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120650" indent="-120650" algn="l">
                        <a:buFont typeface="Arial" panose="020B0604020202020204" pitchFamily="34" charset="0"/>
                        <a:buChar char="•"/>
                        <a:tabLst/>
                      </a:pPr>
                      <a:r>
                        <a:rPr lang="en-US" sz="1400" kern="1200" dirty="0" err="1">
                          <a:solidFill>
                            <a:srgbClr val="FFFFFF"/>
                          </a:solidFill>
                          <a:latin typeface="+mn-lt"/>
                          <a:ea typeface="+mn-ea"/>
                          <a:cs typeface="+mn-cs"/>
                        </a:rPr>
                        <a:t>Unmutated</a:t>
                      </a:r>
                      <a:r>
                        <a:rPr lang="en-US" sz="1400" kern="1200" dirty="0">
                          <a:solidFill>
                            <a:srgbClr val="FFFFFF"/>
                          </a:solidFill>
                          <a:latin typeface="+mn-lt"/>
                          <a:ea typeface="+mn-ea"/>
                          <a:cs typeface="+mn-cs"/>
                        </a:rPr>
                        <a:t> </a:t>
                      </a:r>
                      <a:r>
                        <a:rPr lang="en-US" sz="1400" i="1" u="none" kern="1200" dirty="0">
                          <a:solidFill>
                            <a:srgbClr val="FFFFFF"/>
                          </a:solidFill>
                          <a:latin typeface="+mn-lt"/>
                          <a:ea typeface="+mn-ea"/>
                          <a:cs typeface="+mn-cs"/>
                        </a:rPr>
                        <a:t>IGHV</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120650" indent="-120650" algn="l">
                        <a:buFont typeface="Arial" panose="020B0604020202020204" pitchFamily="34" charset="0"/>
                        <a:buChar char="•"/>
                        <a:tabLst/>
                      </a:pPr>
                      <a:r>
                        <a:rPr lang="en-US" sz="1400" kern="1200" dirty="0">
                          <a:solidFill>
                            <a:srgbClr val="FFFFFF"/>
                          </a:solidFill>
                          <a:latin typeface="+mn-lt"/>
                          <a:ea typeface="+mn-ea"/>
                          <a:cs typeface="+mn-cs"/>
                        </a:rPr>
                        <a:t>Mutated </a:t>
                      </a:r>
                      <a:r>
                        <a:rPr lang="en-US" sz="1400" i="1" kern="1200" dirty="0">
                          <a:solidFill>
                            <a:srgbClr val="FFFFFF"/>
                          </a:solidFill>
                          <a:latin typeface="+mn-lt"/>
                          <a:ea typeface="+mn-ea"/>
                          <a:cs typeface="+mn-cs"/>
                        </a:rPr>
                        <a:t>IGHV</a:t>
                      </a:r>
                    </a:p>
                  </a:txBody>
                  <a:tcPr marT="34290" marB="34290" anchor="ctr">
                    <a:lnL w="38100" cap="flat" cmpd="sng" algn="ctr">
                      <a:solidFill>
                        <a:schemeClr val="tx1"/>
                      </a:solidFill>
                      <a:prstDash val="solid"/>
                      <a:round/>
                      <a:headEnd type="none" w="med" len="med"/>
                      <a:tailEnd type="none" w="med" len="med"/>
                    </a:lnL>
                    <a:lnR w="12700" cmpd="sng">
                      <a:noFill/>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10280490"/>
                  </a:ext>
                </a:extLst>
              </a:tr>
              <a:tr h="575760">
                <a:tc>
                  <a:txBody>
                    <a:body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203864"/>
                          </a:solidFill>
                          <a:effectLst/>
                        </a:rPr>
                        <a:t>LDT</a:t>
                      </a:r>
                      <a:endParaRPr lang="en-US" sz="1400" kern="1200" dirty="0">
                        <a:solidFill>
                          <a:srgbClr val="203864"/>
                        </a:solidFill>
                        <a:latin typeface="+mn-lt"/>
                        <a:ea typeface="+mn-ea"/>
                        <a:cs typeface="+mn-cs"/>
                      </a:endParaRPr>
                    </a:p>
                  </a:txBody>
                  <a:tcPr marL="365760" marT="34290" marB="34290" anchor="ctr">
                    <a:lnL w="12700" cmpd="sng">
                      <a:noFill/>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03864"/>
                          </a:solidFill>
                          <a:latin typeface="+mn-lt"/>
                          <a:ea typeface="+mn-ea"/>
                          <a:cs typeface="+mn-cs"/>
                        </a:rPr>
                        <a:t>Short LDT</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03864"/>
                          </a:solidFill>
                          <a:latin typeface="+mn-lt"/>
                          <a:ea typeface="+mn-ea"/>
                          <a:cs typeface="+mn-cs"/>
                        </a:rPr>
                        <a:t>Long LDT</a:t>
                      </a:r>
                    </a:p>
                  </a:txBody>
                  <a:tcPr marT="34290" marB="3429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319355"/>
                  </a:ext>
                </a:extLst>
              </a:tr>
              <a:tr h="573040">
                <a:tc>
                  <a:txBody>
                    <a:body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FFFFFF"/>
                          </a:solidFill>
                          <a:effectLst/>
                          <a:latin typeface="+mn-lt"/>
                        </a:rPr>
                        <a:t>Clinical and Patient Factors</a:t>
                      </a:r>
                    </a:p>
                  </a:txBody>
                  <a:tcPr marL="365760" marT="34290" marB="34290" anchor="ctr">
                    <a:lnL w="12700" cmpd="sng">
                      <a:noFill/>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FFFFFF"/>
                          </a:solidFill>
                          <a:latin typeface="+mn-lt"/>
                          <a:ea typeface="+mn-ea"/>
                          <a:cs typeface="+mn-cs"/>
                        </a:rPr>
                        <a:t>High comorbidity burden</a:t>
                      </a:r>
                    </a:p>
                    <a:p>
                      <a:pPr marL="120650" indent="-120650" algn="l">
                        <a:buFont typeface="Arial" panose="020B0604020202020204" pitchFamily="34" charset="0"/>
                        <a:buChar char="•"/>
                        <a:tabLst/>
                      </a:pPr>
                      <a:r>
                        <a:rPr lang="en-US" sz="1400" kern="1200" dirty="0">
                          <a:solidFill>
                            <a:srgbClr val="FFFFFF"/>
                          </a:solidFill>
                          <a:latin typeface="+mn-lt"/>
                          <a:ea typeface="+mn-ea"/>
                          <a:cs typeface="+mn-cs"/>
                        </a:rPr>
                        <a:t>Advanced age</a:t>
                      </a:r>
                    </a:p>
                    <a:p>
                      <a:pPr marL="120650" indent="-120650" algn="l">
                        <a:buFont typeface="Arial" panose="020B0604020202020204" pitchFamily="34" charset="0"/>
                        <a:buChar char="•"/>
                        <a:tabLst/>
                      </a:pPr>
                      <a:r>
                        <a:rPr lang="en-US" sz="1400" kern="1200" dirty="0">
                          <a:solidFill>
                            <a:srgbClr val="FFFFFF"/>
                          </a:solidFill>
                          <a:latin typeface="+mn-lt"/>
                          <a:ea typeface="+mn-ea"/>
                          <a:cs typeface="+mn-cs"/>
                        </a:rPr>
                        <a:t>Male gender</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FFFFFF"/>
                          </a:solidFill>
                          <a:latin typeface="+mn-lt"/>
                          <a:ea typeface="+mn-ea"/>
                          <a:cs typeface="+mn-cs"/>
                        </a:rPr>
                        <a:t>Low comorbidity burden</a:t>
                      </a:r>
                    </a:p>
                    <a:p>
                      <a:pPr marL="120650" indent="-120650" algn="l">
                        <a:buFont typeface="Arial" panose="020B0604020202020204" pitchFamily="34" charset="0"/>
                        <a:buChar char="•"/>
                        <a:tabLst/>
                      </a:pPr>
                      <a:r>
                        <a:rPr lang="en-US" sz="1400" kern="1200" dirty="0">
                          <a:solidFill>
                            <a:srgbClr val="FFFFFF"/>
                          </a:solidFill>
                          <a:latin typeface="+mn-lt"/>
                          <a:ea typeface="+mn-ea"/>
                          <a:cs typeface="+mn-cs"/>
                        </a:rPr>
                        <a:t>Young age</a:t>
                      </a:r>
                    </a:p>
                    <a:p>
                      <a:pPr marL="120650" indent="-120650" algn="l">
                        <a:buFont typeface="Arial" panose="020B0604020202020204" pitchFamily="34" charset="0"/>
                        <a:buChar char="•"/>
                        <a:tabLst/>
                      </a:pPr>
                      <a:r>
                        <a:rPr lang="en-US" sz="1400" kern="1200" dirty="0">
                          <a:solidFill>
                            <a:srgbClr val="FFFFFF"/>
                          </a:solidFill>
                          <a:latin typeface="+mn-lt"/>
                          <a:ea typeface="+mn-ea"/>
                          <a:cs typeface="+mn-cs"/>
                        </a:rPr>
                        <a:t>Female gender</a:t>
                      </a:r>
                    </a:p>
                  </a:txBody>
                  <a:tcPr marT="34290" marB="3429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857576882"/>
                  </a:ext>
                </a:extLst>
              </a:tr>
              <a:tr h="550414">
                <a:tc>
                  <a:txBody>
                    <a:body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203864"/>
                          </a:solidFill>
                          <a:effectLst/>
                          <a:latin typeface="+mn-lt"/>
                        </a:rPr>
                        <a:t>Elevated Serum Markers</a:t>
                      </a:r>
                    </a:p>
                  </a:txBody>
                  <a:tcPr marL="365760" marT="34290" marB="34290" anchor="ctr">
                    <a:lnL w="12700" cmpd="sng">
                      <a:noFill/>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indent="-120650" algn="l">
                        <a:buFont typeface="Arial" panose="020B0604020202020204" pitchFamily="34" charset="0"/>
                        <a:buChar char="•"/>
                        <a:tabLst/>
                      </a:pPr>
                      <a:r>
                        <a:rPr lang="en-US" sz="1400" kern="1200" dirty="0">
                          <a:solidFill>
                            <a:srgbClr val="203864"/>
                          </a:solidFill>
                          <a:latin typeface="+mn-lt"/>
                          <a:ea typeface="+mn-ea"/>
                          <a:cs typeface="+mn-cs"/>
                        </a:rPr>
                        <a:t>CD23</a:t>
                      </a:r>
                    </a:p>
                    <a:p>
                      <a:pPr marL="120650" indent="-120650" algn="l">
                        <a:buFont typeface="Arial" panose="020B0604020202020204" pitchFamily="34" charset="0"/>
                        <a:buChar char="•"/>
                        <a:tabLst/>
                      </a:pPr>
                      <a:r>
                        <a:rPr lang="en-US" sz="1400" kern="1200" dirty="0">
                          <a:solidFill>
                            <a:srgbClr val="203864"/>
                          </a:solidFill>
                          <a:latin typeface="+mn-lt"/>
                          <a:ea typeface="+mn-ea"/>
                          <a:cs typeface="+mn-cs"/>
                        </a:rPr>
                        <a:t>LDH</a:t>
                      </a:r>
                    </a:p>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400" dirty="0">
                          <a:solidFill>
                            <a:srgbClr val="203864"/>
                          </a:solidFill>
                          <a:ea typeface="Verdana" panose="020B0604030504040204" pitchFamily="34" charset="0"/>
                          <a:cs typeface="Verdana" panose="020B0604030504040204" pitchFamily="34" charset="0"/>
                        </a:rPr>
                        <a:t>β</a:t>
                      </a:r>
                      <a:r>
                        <a:rPr lang="en-US" sz="1400" dirty="0">
                          <a:solidFill>
                            <a:srgbClr val="203864"/>
                          </a:solidFill>
                        </a:rPr>
                        <a:t>2-microglobulin</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1200" dirty="0">
                        <a:solidFill>
                          <a:srgbClr val="203864"/>
                        </a:solidFill>
                        <a:latin typeface="+mn-lt"/>
                        <a:ea typeface="+mn-ea"/>
                        <a:cs typeface="+mn-cs"/>
                      </a:endParaRPr>
                    </a:p>
                  </a:txBody>
                  <a:tcPr marT="34290" marB="3429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3665676"/>
                  </a:ext>
                </a:extLst>
              </a:tr>
              <a:tr h="550414">
                <a:tc>
                  <a:txBody>
                    <a:bodyPr/>
                    <a:lstStyle/>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203864"/>
                          </a:solidFill>
                          <a:effectLst/>
                          <a:latin typeface="+mn-lt"/>
                        </a:rPr>
                        <a:t>Other Markers </a:t>
                      </a:r>
                    </a:p>
                  </a:txBody>
                  <a:tcPr marL="365760" marT="34290" marB="34290" anchor="ctr">
                    <a:lnL w="12700" cmpd="sng">
                      <a:noFill/>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203864"/>
                          </a:solidFill>
                        </a:rPr>
                        <a:t>Zap-70 positivity</a:t>
                      </a:r>
                    </a:p>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203864"/>
                          </a:solidFill>
                        </a:rPr>
                        <a:t>CD23 positivity</a:t>
                      </a:r>
                    </a:p>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203864"/>
                          </a:solidFill>
                        </a:rPr>
                        <a:t>TP53</a:t>
                      </a:r>
                    </a:p>
                    <a:p>
                      <a:pPr marL="120650" marR="0" lvl="0" indent="-1206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203864"/>
                          </a:solidFill>
                        </a:rPr>
                        <a:t>NOTCH1/SF3B1</a:t>
                      </a:r>
                    </a:p>
                  </a:txBody>
                  <a:tcPr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03864"/>
                          </a:solidFill>
                          <a:latin typeface="+mn-lt"/>
                          <a:ea typeface="+mn-ea"/>
                          <a:cs typeface="+mn-cs"/>
                        </a:rPr>
                        <a:t>Zap-70 negativity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03864"/>
                          </a:solidFill>
                          <a:latin typeface="+mn-lt"/>
                          <a:ea typeface="+mn-ea"/>
                          <a:cs typeface="+mn-cs"/>
                        </a:rPr>
                        <a:t>CD38 negativity</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rgbClr val="203864"/>
                        </a:solidFill>
                        <a:latin typeface="+mn-lt"/>
                        <a:ea typeface="+mn-ea"/>
                        <a:cs typeface="+mn-cs"/>
                      </a:endParaRPr>
                    </a:p>
                  </a:txBody>
                  <a:tcPr marT="34290" marB="3429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374286"/>
                  </a:ext>
                </a:extLst>
              </a:tr>
            </a:tbl>
          </a:graphicData>
        </a:graphic>
      </p:graphicFrame>
      <p:sp>
        <p:nvSpPr>
          <p:cNvPr id="9" name="Título 1">
            <a:extLst>
              <a:ext uri="{FF2B5EF4-FFF2-40B4-BE49-F238E27FC236}">
                <a16:creationId xmlns:a16="http://schemas.microsoft.com/office/drawing/2014/main" id="{EDD57749-C42F-0712-AE03-383289D160E1}"/>
              </a:ext>
            </a:extLst>
          </p:cNvPr>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Conventional</a:t>
            </a:r>
            <a:r>
              <a:rPr lang="es-CO" b="1" dirty="0"/>
              <a:t> </a:t>
            </a:r>
            <a:r>
              <a:rPr lang="es-CO" b="1" dirty="0" err="1"/>
              <a:t>prognostic</a:t>
            </a:r>
            <a:r>
              <a:rPr lang="es-CO" b="1" dirty="0"/>
              <a:t> </a:t>
            </a:r>
            <a:r>
              <a:rPr lang="es-CO" b="1" dirty="0" err="1"/>
              <a:t>markers</a:t>
            </a:r>
            <a:endParaRPr lang="es-ES" b="1" dirty="0"/>
          </a:p>
        </p:txBody>
      </p:sp>
    </p:spTree>
    <p:extLst>
      <p:ext uri="{BB962C8B-B14F-4D97-AF65-F5344CB8AC3E}">
        <p14:creationId xmlns:p14="http://schemas.microsoft.com/office/powerpoint/2010/main" val="176461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13201-17BD-4413-8B17-304D84267059}"/>
              </a:ext>
            </a:extLst>
          </p:cNvPr>
          <p:cNvPicPr>
            <a:picLocks noChangeAspect="1"/>
          </p:cNvPicPr>
          <p:nvPr/>
        </p:nvPicPr>
        <p:blipFill>
          <a:blip r:embed="rId2"/>
          <a:stretch>
            <a:fillRect/>
          </a:stretch>
        </p:blipFill>
        <p:spPr>
          <a:xfrm>
            <a:off x="736979" y="1188410"/>
            <a:ext cx="10718044" cy="5212080"/>
          </a:xfrm>
          <a:prstGeom prst="rect">
            <a:avLst/>
          </a:prstGeom>
        </p:spPr>
      </p:pic>
      <p:sp>
        <p:nvSpPr>
          <p:cNvPr id="7" name="TextBox 6">
            <a:extLst>
              <a:ext uri="{FF2B5EF4-FFF2-40B4-BE49-F238E27FC236}">
                <a16:creationId xmlns:a16="http://schemas.microsoft.com/office/drawing/2014/main" id="{E87E6620-E396-4C04-B920-EDF3DC4B3370}"/>
              </a:ext>
            </a:extLst>
          </p:cNvPr>
          <p:cNvSpPr txBox="1"/>
          <p:nvPr/>
        </p:nvSpPr>
        <p:spPr>
          <a:xfrm>
            <a:off x="133005" y="6443966"/>
            <a:ext cx="11792720" cy="276999"/>
          </a:xfrm>
          <a:prstGeom prst="rect">
            <a:avLst/>
          </a:prstGeom>
          <a:noFill/>
        </p:spPr>
        <p:txBody>
          <a:bodyPr wrap="square">
            <a:spAutoFit/>
          </a:bodyPr>
          <a:lstStyle/>
          <a:p>
            <a:pPr algn="r"/>
            <a:r>
              <a:rPr lang="en-US" sz="1200" dirty="0">
                <a:solidFill>
                  <a:schemeClr val="accent5">
                    <a:lumMod val="50000"/>
                  </a:schemeClr>
                </a:solidFill>
              </a:rPr>
              <a:t>Hampel PJ, et al. </a:t>
            </a:r>
            <a:r>
              <a:rPr lang="en-US" sz="1200" i="1" dirty="0">
                <a:solidFill>
                  <a:schemeClr val="accent5">
                    <a:lumMod val="50000"/>
                  </a:schemeClr>
                </a:solidFill>
              </a:rPr>
              <a:t>Leuk Lymphoma</a:t>
            </a:r>
            <a:r>
              <a:rPr lang="en-US" sz="1200" dirty="0">
                <a:solidFill>
                  <a:schemeClr val="accent5">
                    <a:lumMod val="50000"/>
                  </a:schemeClr>
                </a:solidFill>
              </a:rPr>
              <a:t>. 2021</a:t>
            </a:r>
          </a:p>
        </p:txBody>
      </p:sp>
      <p:sp>
        <p:nvSpPr>
          <p:cNvPr id="6" name="TextBox 5">
            <a:extLst>
              <a:ext uri="{FF2B5EF4-FFF2-40B4-BE49-F238E27FC236}">
                <a16:creationId xmlns:a16="http://schemas.microsoft.com/office/drawing/2014/main" id="{91B5C9E9-19C9-422D-AD23-2CF238875F56}"/>
              </a:ext>
            </a:extLst>
          </p:cNvPr>
          <p:cNvSpPr txBox="1"/>
          <p:nvPr/>
        </p:nvSpPr>
        <p:spPr>
          <a:xfrm>
            <a:off x="9415253" y="6621862"/>
            <a:ext cx="2776747" cy="236139"/>
          </a:xfrm>
          <a:prstGeom prst="rect">
            <a:avLst/>
          </a:prstGeom>
          <a:noFill/>
        </p:spPr>
        <p:txBody>
          <a:bodyPr wrap="square" rtlCol="0">
            <a:spAutoFit/>
          </a:bodyPr>
          <a:lstStyle/>
          <a:p>
            <a:r>
              <a:rPr lang="en-US" sz="9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3" name="Título 1">
            <a:extLst>
              <a:ext uri="{FF2B5EF4-FFF2-40B4-BE49-F238E27FC236}">
                <a16:creationId xmlns:a16="http://schemas.microsoft.com/office/drawing/2014/main" id="{640889A1-6090-0594-9A10-633148A2F54F}"/>
              </a:ext>
            </a:extLst>
          </p:cNvPr>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Approach</a:t>
            </a:r>
            <a:r>
              <a:rPr lang="es-CO" b="1" dirty="0"/>
              <a:t> </a:t>
            </a:r>
            <a:r>
              <a:rPr lang="es-CO" b="1" dirty="0" err="1"/>
              <a:t>to</a:t>
            </a:r>
            <a:r>
              <a:rPr lang="es-CO" b="1" dirty="0"/>
              <a:t> </a:t>
            </a:r>
            <a:r>
              <a:rPr lang="es-CO" b="1" dirty="0" err="1"/>
              <a:t>Clinical</a:t>
            </a:r>
            <a:r>
              <a:rPr lang="es-CO" b="1" dirty="0"/>
              <a:t> </a:t>
            </a:r>
            <a:r>
              <a:rPr lang="es-CO" b="1" dirty="0" err="1"/>
              <a:t>Biomarker</a:t>
            </a:r>
            <a:r>
              <a:rPr lang="es-CO" b="1" dirty="0"/>
              <a:t> </a:t>
            </a:r>
            <a:r>
              <a:rPr lang="es-CO" b="1" dirty="0" err="1"/>
              <a:t>Testing</a:t>
            </a:r>
            <a:r>
              <a:rPr lang="es-CO" b="1" dirty="0"/>
              <a:t>: </a:t>
            </a:r>
            <a:r>
              <a:rPr lang="es-CO" b="1" dirty="0" err="1"/>
              <a:t>When</a:t>
            </a:r>
            <a:endParaRPr lang="es-ES" b="1" dirty="0"/>
          </a:p>
        </p:txBody>
      </p:sp>
    </p:spTree>
    <p:extLst>
      <p:ext uri="{BB962C8B-B14F-4D97-AF65-F5344CB8AC3E}">
        <p14:creationId xmlns:p14="http://schemas.microsoft.com/office/powerpoint/2010/main" val="7325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Available</a:t>
            </a:r>
            <a:r>
              <a:rPr lang="es-CO" b="1" dirty="0"/>
              <a:t> </a:t>
            </a:r>
            <a:r>
              <a:rPr lang="es-CO" b="1" dirty="0" err="1"/>
              <a:t>Therapies</a:t>
            </a:r>
            <a:endParaRPr lang="es-ES" b="1" dirty="0"/>
          </a:p>
        </p:txBody>
      </p:sp>
      <p:pic>
        <p:nvPicPr>
          <p:cNvPr id="4" name="Imagen 3">
            <a:extLst>
              <a:ext uri="{FF2B5EF4-FFF2-40B4-BE49-F238E27FC236}">
                <a16:creationId xmlns:a16="http://schemas.microsoft.com/office/drawing/2014/main" id="{3DCC87CA-4B7E-DEBF-90E5-2040F39A431E}"/>
              </a:ext>
            </a:extLst>
          </p:cNvPr>
          <p:cNvPicPr>
            <a:picLocks noChangeAspect="1"/>
          </p:cNvPicPr>
          <p:nvPr/>
        </p:nvPicPr>
        <p:blipFill rotWithShape="1">
          <a:blip r:embed="rId2"/>
          <a:srcRect t="1567"/>
          <a:stretch/>
        </p:blipFill>
        <p:spPr>
          <a:xfrm>
            <a:off x="2052320" y="772160"/>
            <a:ext cx="8625840" cy="5771542"/>
          </a:xfrm>
          <a:prstGeom prst="rect">
            <a:avLst/>
          </a:prstGeom>
        </p:spPr>
      </p:pic>
      <p:sp>
        <p:nvSpPr>
          <p:cNvPr id="6" name="Text Placeholder 1">
            <a:extLst>
              <a:ext uri="{FF2B5EF4-FFF2-40B4-BE49-F238E27FC236}">
                <a16:creationId xmlns:a16="http://schemas.microsoft.com/office/drawing/2014/main" id="{0E26AA77-2694-3A77-D7A9-2330A2635C53}"/>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Shadman</a:t>
            </a:r>
            <a:r>
              <a:rPr lang="es-CO" sz="1200" dirty="0">
                <a:solidFill>
                  <a:schemeClr val="accent5">
                    <a:lumMod val="50000"/>
                  </a:schemeClr>
                </a:solidFill>
              </a:rPr>
              <a:t> M., et al. JAMA 2023</a:t>
            </a:r>
            <a:endParaRPr lang="en-US" sz="1200" dirty="0">
              <a:solidFill>
                <a:schemeClr val="accent5">
                  <a:lumMod val="50000"/>
                </a:schemeClr>
              </a:solidFill>
            </a:endParaRPr>
          </a:p>
        </p:txBody>
      </p:sp>
      <p:sp>
        <p:nvSpPr>
          <p:cNvPr id="3" name="TextBox 2">
            <a:extLst>
              <a:ext uri="{FF2B5EF4-FFF2-40B4-BE49-F238E27FC236}">
                <a16:creationId xmlns:a16="http://schemas.microsoft.com/office/drawing/2014/main" id="{FEBB7EA6-225D-9657-90CA-632EBF51D803}"/>
              </a:ext>
            </a:extLst>
          </p:cNvPr>
          <p:cNvSpPr txBox="1"/>
          <p:nvPr/>
        </p:nvSpPr>
        <p:spPr>
          <a:xfrm>
            <a:off x="0" y="6509353"/>
            <a:ext cx="9712327" cy="415498"/>
          </a:xfrm>
          <a:prstGeom prst="rect">
            <a:avLst/>
          </a:prstGeom>
          <a:noFill/>
        </p:spPr>
        <p:txBody>
          <a:bodyPr wrap="square">
            <a:spAutoFit/>
          </a:bodyPr>
          <a:lstStyle/>
          <a:p>
            <a:r>
              <a:rPr lang="es-ES" sz="700" b="1" i="0" dirty="0">
                <a:solidFill>
                  <a:srgbClr val="444444"/>
                </a:solidFill>
                <a:effectLst/>
                <a:latin typeface="Calibri" panose="020F0502020204030204" pitchFamily="34" charset="0"/>
              </a:rPr>
              <a:t>"La información incluida en esta presentación puede hacer referencia a medicamentos o indicaciones que podrían no estar aprobadas en el país. Se presentan exclusivamente con fines educativos, considerando el derecho de la comunidad médica a estar debidamente informada en relación con los avances </a:t>
            </a:r>
            <a:r>
              <a:rPr lang="es-ES" sz="700" b="1" i="0" dirty="0" err="1">
                <a:solidFill>
                  <a:srgbClr val="444444"/>
                </a:solidFill>
                <a:effectLst/>
                <a:latin typeface="Calibri" panose="020F0502020204030204" pitchFamily="34" charset="0"/>
              </a:rPr>
              <a:t>cientificos</a:t>
            </a:r>
            <a:r>
              <a:rPr lang="es-ES" sz="700" b="1" i="0" dirty="0">
                <a:solidFill>
                  <a:srgbClr val="444444"/>
                </a:solidFill>
                <a:effectLst/>
                <a:latin typeface="Calibri" panose="020F0502020204030204" pitchFamily="34" charset="0"/>
              </a:rPr>
              <a:t> más recientes, según lo establece el código de la IFPMA. Bajo ninguna circunstancia esta información debe ser considerada como una recomendación para el uso de medicamentos o indicaciones. Por favor, consulte la IPP local"</a:t>
            </a:r>
            <a:endParaRPr lang="en-US" sz="700" b="1" dirty="0"/>
          </a:p>
        </p:txBody>
      </p:sp>
    </p:spTree>
    <p:extLst>
      <p:ext uri="{BB962C8B-B14F-4D97-AF65-F5344CB8AC3E}">
        <p14:creationId xmlns:p14="http://schemas.microsoft.com/office/powerpoint/2010/main" val="271004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Frontline</a:t>
            </a:r>
            <a:r>
              <a:rPr lang="es-CO" b="1" dirty="0"/>
              <a:t> </a:t>
            </a:r>
            <a:r>
              <a:rPr lang="es-CO" b="1" dirty="0" err="1"/>
              <a:t>therapy</a:t>
            </a:r>
            <a:endParaRPr lang="es-ES" b="1" dirty="0"/>
          </a:p>
        </p:txBody>
      </p:sp>
      <p:sp>
        <p:nvSpPr>
          <p:cNvPr id="5" name="Text Placeholder 1">
            <a:extLst>
              <a:ext uri="{FF2B5EF4-FFF2-40B4-BE49-F238E27FC236}">
                <a16:creationId xmlns:a16="http://schemas.microsoft.com/office/drawing/2014/main" id="{7DC11BD1-E5B2-BE96-7D56-8F31759CE755}"/>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Hampel</a:t>
            </a:r>
            <a:r>
              <a:rPr lang="es-CO" sz="1200" dirty="0">
                <a:solidFill>
                  <a:schemeClr val="accent5">
                    <a:lumMod val="50000"/>
                  </a:schemeClr>
                </a:solidFill>
              </a:rPr>
              <a:t> P., et al. </a:t>
            </a:r>
            <a:r>
              <a:rPr lang="es-CO" sz="1200" dirty="0" err="1">
                <a:solidFill>
                  <a:schemeClr val="accent5">
                    <a:lumMod val="50000"/>
                  </a:schemeClr>
                </a:solidFill>
              </a:rPr>
              <a:t>Blood</a:t>
            </a:r>
            <a:r>
              <a:rPr lang="es-CO" sz="1200" dirty="0">
                <a:solidFill>
                  <a:schemeClr val="accent5">
                    <a:lumMod val="50000"/>
                  </a:schemeClr>
                </a:solidFill>
              </a:rPr>
              <a:t> </a:t>
            </a:r>
            <a:r>
              <a:rPr lang="es-CO" sz="1200" dirty="0" err="1">
                <a:solidFill>
                  <a:schemeClr val="accent5">
                    <a:lumMod val="50000"/>
                  </a:schemeClr>
                </a:solidFill>
              </a:rPr>
              <a:t>Canc</a:t>
            </a:r>
            <a:r>
              <a:rPr lang="es-CO" sz="1200" dirty="0">
                <a:solidFill>
                  <a:schemeClr val="accent5">
                    <a:lumMod val="50000"/>
                  </a:schemeClr>
                </a:solidFill>
              </a:rPr>
              <a:t>. </a:t>
            </a:r>
            <a:r>
              <a:rPr lang="es-CO" sz="1200" dirty="0" err="1">
                <a:solidFill>
                  <a:schemeClr val="accent5">
                    <a:lumMod val="50000"/>
                  </a:schemeClr>
                </a:solidFill>
              </a:rPr>
              <a:t>Jour</a:t>
            </a:r>
            <a:r>
              <a:rPr lang="es-CO" sz="1200" dirty="0">
                <a:solidFill>
                  <a:schemeClr val="accent5">
                    <a:lumMod val="50000"/>
                  </a:schemeClr>
                </a:solidFill>
              </a:rPr>
              <a:t>. 2022</a:t>
            </a:r>
            <a:endParaRPr lang="en-US" sz="1200" dirty="0">
              <a:solidFill>
                <a:schemeClr val="accent5">
                  <a:lumMod val="50000"/>
                </a:schemeClr>
              </a:solidFill>
            </a:endParaRPr>
          </a:p>
        </p:txBody>
      </p:sp>
      <p:grpSp>
        <p:nvGrpSpPr>
          <p:cNvPr id="7" name="Grupo 6">
            <a:extLst>
              <a:ext uri="{FF2B5EF4-FFF2-40B4-BE49-F238E27FC236}">
                <a16:creationId xmlns:a16="http://schemas.microsoft.com/office/drawing/2014/main" id="{C8FBE336-3984-209D-59F0-A6DBFC990610}"/>
              </a:ext>
            </a:extLst>
          </p:cNvPr>
          <p:cNvGrpSpPr/>
          <p:nvPr/>
        </p:nvGrpSpPr>
        <p:grpSpPr>
          <a:xfrm>
            <a:off x="1188720" y="667264"/>
            <a:ext cx="10231119" cy="5811045"/>
            <a:chOff x="1188720" y="667264"/>
            <a:chExt cx="10231119" cy="5811045"/>
          </a:xfrm>
        </p:grpSpPr>
        <p:pic>
          <p:nvPicPr>
            <p:cNvPr id="4" name="Imagen 3">
              <a:extLst>
                <a:ext uri="{FF2B5EF4-FFF2-40B4-BE49-F238E27FC236}">
                  <a16:creationId xmlns:a16="http://schemas.microsoft.com/office/drawing/2014/main" id="{A3A6C70C-14DA-DE5A-B693-E1900D2607D5}"/>
                </a:ext>
              </a:extLst>
            </p:cNvPr>
            <p:cNvPicPr>
              <a:picLocks noChangeAspect="1"/>
            </p:cNvPicPr>
            <p:nvPr/>
          </p:nvPicPr>
          <p:blipFill>
            <a:blip r:embed="rId2"/>
            <a:stretch>
              <a:fillRect/>
            </a:stretch>
          </p:blipFill>
          <p:spPr>
            <a:xfrm>
              <a:off x="1274240" y="667264"/>
              <a:ext cx="10145599" cy="5811045"/>
            </a:xfrm>
            <a:prstGeom prst="rect">
              <a:avLst/>
            </a:prstGeom>
          </p:spPr>
        </p:pic>
        <p:sp>
          <p:nvSpPr>
            <p:cNvPr id="6" name="Rectángulo 5">
              <a:extLst>
                <a:ext uri="{FF2B5EF4-FFF2-40B4-BE49-F238E27FC236}">
                  <a16:creationId xmlns:a16="http://schemas.microsoft.com/office/drawing/2014/main" id="{DA630062-BC6E-89F0-00E0-F59E9666AB1B}"/>
                </a:ext>
              </a:extLst>
            </p:cNvPr>
            <p:cNvSpPr/>
            <p:nvPr/>
          </p:nvSpPr>
          <p:spPr>
            <a:xfrm>
              <a:off x="1188720" y="4683760"/>
              <a:ext cx="2885440" cy="1076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28695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BTKi</a:t>
            </a:r>
            <a:r>
              <a:rPr lang="es-CO" b="1" dirty="0"/>
              <a:t> </a:t>
            </a:r>
            <a:r>
              <a:rPr lang="es-CO" b="1" dirty="0" err="1"/>
              <a:t>or</a:t>
            </a:r>
            <a:r>
              <a:rPr lang="es-CO" b="1" dirty="0"/>
              <a:t> BCL2i</a:t>
            </a:r>
            <a:endParaRPr lang="es-ES" b="1" dirty="0"/>
          </a:p>
        </p:txBody>
      </p:sp>
      <p:sp>
        <p:nvSpPr>
          <p:cNvPr id="8" name="Text Placeholder 1">
            <a:extLst>
              <a:ext uri="{FF2B5EF4-FFF2-40B4-BE49-F238E27FC236}">
                <a16:creationId xmlns:a16="http://schemas.microsoft.com/office/drawing/2014/main" id="{D94D1014-FB58-2A2D-A54B-BB9E02F95C01}"/>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Shadman</a:t>
            </a:r>
            <a:r>
              <a:rPr lang="es-CO" sz="1200" dirty="0">
                <a:solidFill>
                  <a:schemeClr val="accent5">
                    <a:lumMod val="50000"/>
                  </a:schemeClr>
                </a:solidFill>
              </a:rPr>
              <a:t> M., et al. JAMA 2023</a:t>
            </a:r>
            <a:endParaRPr lang="en-US" sz="1200" dirty="0">
              <a:solidFill>
                <a:schemeClr val="accent5">
                  <a:lumMod val="50000"/>
                </a:schemeClr>
              </a:solidFill>
            </a:endParaRPr>
          </a:p>
        </p:txBody>
      </p:sp>
      <p:pic>
        <p:nvPicPr>
          <p:cNvPr id="11" name="Imagen 10">
            <a:extLst>
              <a:ext uri="{FF2B5EF4-FFF2-40B4-BE49-F238E27FC236}">
                <a16:creationId xmlns:a16="http://schemas.microsoft.com/office/drawing/2014/main" id="{ECE9DA1D-2FC0-2B3A-C59B-2C4E263E0486}"/>
              </a:ext>
            </a:extLst>
          </p:cNvPr>
          <p:cNvPicPr>
            <a:picLocks noChangeAspect="1"/>
          </p:cNvPicPr>
          <p:nvPr/>
        </p:nvPicPr>
        <p:blipFill>
          <a:blip r:embed="rId2"/>
          <a:stretch>
            <a:fillRect/>
          </a:stretch>
        </p:blipFill>
        <p:spPr>
          <a:xfrm>
            <a:off x="3037840" y="852512"/>
            <a:ext cx="6156960" cy="5514493"/>
          </a:xfrm>
          <a:prstGeom prst="rect">
            <a:avLst/>
          </a:prstGeom>
        </p:spPr>
      </p:pic>
      <p:sp>
        <p:nvSpPr>
          <p:cNvPr id="2" name="TextBox 1">
            <a:extLst>
              <a:ext uri="{FF2B5EF4-FFF2-40B4-BE49-F238E27FC236}">
                <a16:creationId xmlns:a16="http://schemas.microsoft.com/office/drawing/2014/main" id="{72B04BE8-B757-5162-F348-05C0223E828F}"/>
              </a:ext>
            </a:extLst>
          </p:cNvPr>
          <p:cNvSpPr txBox="1"/>
          <p:nvPr/>
        </p:nvSpPr>
        <p:spPr>
          <a:xfrm>
            <a:off x="0" y="6414079"/>
            <a:ext cx="9712327" cy="415498"/>
          </a:xfrm>
          <a:prstGeom prst="rect">
            <a:avLst/>
          </a:prstGeom>
          <a:noFill/>
        </p:spPr>
        <p:txBody>
          <a:bodyPr wrap="square">
            <a:spAutoFit/>
          </a:bodyPr>
          <a:lstStyle/>
          <a:p>
            <a:r>
              <a:rPr lang="es-ES" sz="700" b="1" i="0" dirty="0">
                <a:solidFill>
                  <a:srgbClr val="444444"/>
                </a:solidFill>
                <a:effectLst/>
                <a:latin typeface="Calibri" panose="020F0502020204030204" pitchFamily="34" charset="0"/>
              </a:rPr>
              <a:t>"La información incluida en esta presentación puede hacer referencia a medicamentos o indicaciones que podrían no estar aprobadas en el país. Se presentan exclusivamente con fines educativos, considerando el derecho de la comunidad médica a estar debidamente informada en relación con los avances </a:t>
            </a:r>
            <a:r>
              <a:rPr lang="es-ES" sz="700" b="1" i="0" dirty="0" err="1">
                <a:solidFill>
                  <a:srgbClr val="444444"/>
                </a:solidFill>
                <a:effectLst/>
                <a:latin typeface="Calibri" panose="020F0502020204030204" pitchFamily="34" charset="0"/>
              </a:rPr>
              <a:t>cientificos</a:t>
            </a:r>
            <a:r>
              <a:rPr lang="es-ES" sz="700" b="1" i="0" dirty="0">
                <a:solidFill>
                  <a:srgbClr val="444444"/>
                </a:solidFill>
                <a:effectLst/>
                <a:latin typeface="Calibri" panose="020F0502020204030204" pitchFamily="34" charset="0"/>
              </a:rPr>
              <a:t> más recientes, según lo establece el código de la IFPMA. Bajo ninguna circunstancia esta información debe ser considerada como una recomendación para el uso de medicamentos o indicaciones. Por favor, consulte la IPP local"</a:t>
            </a:r>
            <a:endParaRPr lang="en-US" sz="700" b="1" dirty="0"/>
          </a:p>
        </p:txBody>
      </p:sp>
    </p:spTree>
    <p:extLst>
      <p:ext uri="{BB962C8B-B14F-4D97-AF65-F5344CB8AC3E}">
        <p14:creationId xmlns:p14="http://schemas.microsoft.com/office/powerpoint/2010/main" val="243462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1E46A4-25B9-4C1F-9EF7-92F3EC6741C4}"/>
              </a:ext>
            </a:extLst>
          </p:cNvPr>
          <p:cNvSpPr txBox="1"/>
          <p:nvPr/>
        </p:nvSpPr>
        <p:spPr>
          <a:xfrm>
            <a:off x="465746" y="4578763"/>
            <a:ext cx="3599164" cy="661720"/>
          </a:xfrm>
          <a:prstGeom prst="rect">
            <a:avLst/>
          </a:prstGeom>
          <a:noFill/>
        </p:spPr>
        <p:txBody>
          <a:bodyPr wrap="square" rtlCol="0">
            <a:spAutoFit/>
          </a:bodyPr>
          <a:lstStyle/>
          <a:p>
            <a:pPr>
              <a:spcBef>
                <a:spcPts val="600"/>
              </a:spcBef>
            </a:pPr>
            <a:r>
              <a:rPr lang="en-US" sz="1600" dirty="0"/>
              <a:t>Ibrutinib ± rituximab/obinutuzumab</a:t>
            </a:r>
          </a:p>
          <a:p>
            <a:pPr>
              <a:spcBef>
                <a:spcPts val="600"/>
              </a:spcBef>
            </a:pPr>
            <a:r>
              <a:rPr lang="en-US" sz="1600" dirty="0"/>
              <a:t>Acalabrutinib ± obinutuzumab </a:t>
            </a:r>
          </a:p>
        </p:txBody>
      </p:sp>
      <p:sp>
        <p:nvSpPr>
          <p:cNvPr id="9" name="TextBox 8">
            <a:extLst>
              <a:ext uri="{FF2B5EF4-FFF2-40B4-BE49-F238E27FC236}">
                <a16:creationId xmlns:a16="http://schemas.microsoft.com/office/drawing/2014/main" id="{4C1C2605-BBB9-4F63-A933-1098B4CD9266}"/>
              </a:ext>
            </a:extLst>
          </p:cNvPr>
          <p:cNvSpPr txBox="1"/>
          <p:nvPr/>
        </p:nvSpPr>
        <p:spPr>
          <a:xfrm>
            <a:off x="4370996" y="4767255"/>
            <a:ext cx="3942065" cy="338554"/>
          </a:xfrm>
          <a:prstGeom prst="rect">
            <a:avLst/>
          </a:prstGeom>
          <a:noFill/>
        </p:spPr>
        <p:txBody>
          <a:bodyPr wrap="square" rtlCol="0">
            <a:spAutoFit/>
          </a:bodyPr>
          <a:lstStyle/>
          <a:p>
            <a:r>
              <a:rPr lang="en-US" sz="1600" dirty="0"/>
              <a:t>Venetoclax ± rituximab/obinutuzumab</a:t>
            </a:r>
          </a:p>
        </p:txBody>
      </p:sp>
      <p:sp>
        <p:nvSpPr>
          <p:cNvPr id="10" name="TextBox 9">
            <a:extLst>
              <a:ext uri="{FF2B5EF4-FFF2-40B4-BE49-F238E27FC236}">
                <a16:creationId xmlns:a16="http://schemas.microsoft.com/office/drawing/2014/main" id="{9E80FEB1-4277-46E8-91B3-8BE1F831804F}"/>
              </a:ext>
            </a:extLst>
          </p:cNvPr>
          <p:cNvSpPr txBox="1"/>
          <p:nvPr/>
        </p:nvSpPr>
        <p:spPr>
          <a:xfrm>
            <a:off x="9206599" y="4583193"/>
            <a:ext cx="2263159" cy="1154162"/>
          </a:xfrm>
          <a:prstGeom prst="rect">
            <a:avLst/>
          </a:prstGeom>
          <a:noFill/>
        </p:spPr>
        <p:txBody>
          <a:bodyPr wrap="square" rtlCol="0">
            <a:spAutoFit/>
          </a:bodyPr>
          <a:lstStyle/>
          <a:p>
            <a:pPr>
              <a:spcBef>
                <a:spcPts val="600"/>
              </a:spcBef>
            </a:pPr>
            <a:r>
              <a:rPr lang="en-US" sz="1600" dirty="0"/>
              <a:t>Idelalisib ± rituximab</a:t>
            </a:r>
          </a:p>
          <a:p>
            <a:pPr>
              <a:spcBef>
                <a:spcPts val="600"/>
              </a:spcBef>
            </a:pPr>
            <a:r>
              <a:rPr lang="en-US" sz="1600" dirty="0"/>
              <a:t>Duvelisib</a:t>
            </a:r>
          </a:p>
          <a:p>
            <a:endParaRPr lang="en-US" sz="1600" dirty="0"/>
          </a:p>
          <a:p>
            <a:r>
              <a:rPr lang="en-US" sz="1600" dirty="0"/>
              <a:t> </a:t>
            </a:r>
          </a:p>
        </p:txBody>
      </p:sp>
      <p:grpSp>
        <p:nvGrpSpPr>
          <p:cNvPr id="11" name="Group 10">
            <a:extLst>
              <a:ext uri="{FF2B5EF4-FFF2-40B4-BE49-F238E27FC236}">
                <a16:creationId xmlns:a16="http://schemas.microsoft.com/office/drawing/2014/main" id="{350396FD-8CEC-604A-96A5-42F2F44E3F42}"/>
              </a:ext>
            </a:extLst>
          </p:cNvPr>
          <p:cNvGrpSpPr/>
          <p:nvPr/>
        </p:nvGrpSpPr>
        <p:grpSpPr>
          <a:xfrm>
            <a:off x="465746" y="1694051"/>
            <a:ext cx="2912613" cy="2803151"/>
            <a:chOff x="1119258" y="2257147"/>
            <a:chExt cx="1868076" cy="1868076"/>
          </a:xfrm>
          <a:solidFill>
            <a:schemeClr val="accent2"/>
          </a:solidFill>
        </p:grpSpPr>
        <p:sp>
          <p:nvSpPr>
            <p:cNvPr id="12" name="Oval 5">
              <a:extLst>
                <a:ext uri="{FF2B5EF4-FFF2-40B4-BE49-F238E27FC236}">
                  <a16:creationId xmlns:a16="http://schemas.microsoft.com/office/drawing/2014/main" id="{67F1A292-2863-4543-957B-5B5258D43827}"/>
                </a:ext>
              </a:extLst>
            </p:cNvPr>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13" name="Group 12">
              <a:extLst>
                <a:ext uri="{FF2B5EF4-FFF2-40B4-BE49-F238E27FC236}">
                  <a16:creationId xmlns:a16="http://schemas.microsoft.com/office/drawing/2014/main" id="{56263EEE-E242-F74E-A410-F0B17810EEE1}"/>
                </a:ext>
              </a:extLst>
            </p:cNvPr>
            <p:cNvGrpSpPr/>
            <p:nvPr/>
          </p:nvGrpSpPr>
          <p:grpSpPr>
            <a:xfrm>
              <a:off x="1119258" y="2257147"/>
              <a:ext cx="1868076" cy="1868076"/>
              <a:chOff x="1119258" y="2257147"/>
              <a:chExt cx="1868076" cy="1868076"/>
            </a:xfrm>
            <a:grpFill/>
          </p:grpSpPr>
          <p:sp>
            <p:nvSpPr>
              <p:cNvPr id="14" name="Freeform 6">
                <a:extLst>
                  <a:ext uri="{FF2B5EF4-FFF2-40B4-BE49-F238E27FC236}">
                    <a16:creationId xmlns:a16="http://schemas.microsoft.com/office/drawing/2014/main" id="{2329863D-3424-5B41-A995-3167EB8AC73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7">
                <a:extLst>
                  <a:ext uri="{FF2B5EF4-FFF2-40B4-BE49-F238E27FC236}">
                    <a16:creationId xmlns:a16="http://schemas.microsoft.com/office/drawing/2014/main" id="{EA499650-828E-9B4E-9527-0336AA5598F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8">
                <a:extLst>
                  <a:ext uri="{FF2B5EF4-FFF2-40B4-BE49-F238E27FC236}">
                    <a16:creationId xmlns:a16="http://schemas.microsoft.com/office/drawing/2014/main" id="{E10C1383-7E39-A44A-80B3-550B9DC37C3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9">
                <a:extLst>
                  <a:ext uri="{FF2B5EF4-FFF2-40B4-BE49-F238E27FC236}">
                    <a16:creationId xmlns:a16="http://schemas.microsoft.com/office/drawing/2014/main" id="{EE293229-7B58-6F40-9F2D-C26475DB9F9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10">
                <a:extLst>
                  <a:ext uri="{FF2B5EF4-FFF2-40B4-BE49-F238E27FC236}">
                    <a16:creationId xmlns:a16="http://schemas.microsoft.com/office/drawing/2014/main" id="{29636652-BBC7-754E-930D-4080AF71E5D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11">
                <a:extLst>
                  <a:ext uri="{FF2B5EF4-FFF2-40B4-BE49-F238E27FC236}">
                    <a16:creationId xmlns:a16="http://schemas.microsoft.com/office/drawing/2014/main" id="{27B64388-5208-CA42-9439-7F4309CFE84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12">
                <a:extLst>
                  <a:ext uri="{FF2B5EF4-FFF2-40B4-BE49-F238E27FC236}">
                    <a16:creationId xmlns:a16="http://schemas.microsoft.com/office/drawing/2014/main" id="{3E6C8B12-B8C2-BF46-966C-873AC494C8F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13">
                <a:extLst>
                  <a:ext uri="{FF2B5EF4-FFF2-40B4-BE49-F238E27FC236}">
                    <a16:creationId xmlns:a16="http://schemas.microsoft.com/office/drawing/2014/main" id="{B7EAFC10-A677-7E44-8F96-5252ED49FAA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14">
                <a:extLst>
                  <a:ext uri="{FF2B5EF4-FFF2-40B4-BE49-F238E27FC236}">
                    <a16:creationId xmlns:a16="http://schemas.microsoft.com/office/drawing/2014/main" id="{63FAC651-FC4D-6947-A7B7-481C52C7718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15">
                <a:extLst>
                  <a:ext uri="{FF2B5EF4-FFF2-40B4-BE49-F238E27FC236}">
                    <a16:creationId xmlns:a16="http://schemas.microsoft.com/office/drawing/2014/main" id="{00297EA0-2D93-764C-80E5-496079EE346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16">
                <a:extLst>
                  <a:ext uri="{FF2B5EF4-FFF2-40B4-BE49-F238E27FC236}">
                    <a16:creationId xmlns:a16="http://schemas.microsoft.com/office/drawing/2014/main" id="{FF259426-359B-C94D-92E6-D653DE7D6F2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17">
                <a:extLst>
                  <a:ext uri="{FF2B5EF4-FFF2-40B4-BE49-F238E27FC236}">
                    <a16:creationId xmlns:a16="http://schemas.microsoft.com/office/drawing/2014/main" id="{19767052-33AF-8F49-929E-69AD9AF3128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26" name="Group 25">
            <a:extLst>
              <a:ext uri="{FF2B5EF4-FFF2-40B4-BE49-F238E27FC236}">
                <a16:creationId xmlns:a16="http://schemas.microsoft.com/office/drawing/2014/main" id="{3722360A-C3EE-AA41-B803-35FF4E9EBA35}"/>
              </a:ext>
            </a:extLst>
          </p:cNvPr>
          <p:cNvGrpSpPr/>
          <p:nvPr/>
        </p:nvGrpSpPr>
        <p:grpSpPr>
          <a:xfrm>
            <a:off x="4639694" y="1694051"/>
            <a:ext cx="2912613" cy="2803151"/>
            <a:chOff x="1119258" y="2257147"/>
            <a:chExt cx="1868076" cy="1868076"/>
          </a:xfrm>
          <a:solidFill>
            <a:schemeClr val="accent3"/>
          </a:solidFill>
        </p:grpSpPr>
        <p:sp>
          <p:nvSpPr>
            <p:cNvPr id="27" name="Oval 5">
              <a:extLst>
                <a:ext uri="{FF2B5EF4-FFF2-40B4-BE49-F238E27FC236}">
                  <a16:creationId xmlns:a16="http://schemas.microsoft.com/office/drawing/2014/main" id="{2EA458B7-5F90-2240-9812-22BC1388D52C}"/>
                </a:ext>
              </a:extLst>
            </p:cNvPr>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28" name="Group 27">
              <a:extLst>
                <a:ext uri="{FF2B5EF4-FFF2-40B4-BE49-F238E27FC236}">
                  <a16:creationId xmlns:a16="http://schemas.microsoft.com/office/drawing/2014/main" id="{732D9E99-FDD9-3242-9E11-B03CDC35D46E}"/>
                </a:ext>
              </a:extLst>
            </p:cNvPr>
            <p:cNvGrpSpPr/>
            <p:nvPr/>
          </p:nvGrpSpPr>
          <p:grpSpPr>
            <a:xfrm>
              <a:off x="1119258" y="2257147"/>
              <a:ext cx="1868076" cy="1868076"/>
              <a:chOff x="1119258" y="2257147"/>
              <a:chExt cx="1868076" cy="1868076"/>
            </a:xfrm>
            <a:grpFill/>
          </p:grpSpPr>
          <p:sp>
            <p:nvSpPr>
              <p:cNvPr id="29" name="Freeform 6">
                <a:extLst>
                  <a:ext uri="{FF2B5EF4-FFF2-40B4-BE49-F238E27FC236}">
                    <a16:creationId xmlns:a16="http://schemas.microsoft.com/office/drawing/2014/main" id="{7CA81047-3A50-CB41-9B4E-F3678277E1A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7">
                <a:extLst>
                  <a:ext uri="{FF2B5EF4-FFF2-40B4-BE49-F238E27FC236}">
                    <a16:creationId xmlns:a16="http://schemas.microsoft.com/office/drawing/2014/main" id="{4E258B87-F63B-BB4D-A8E9-1856C9E6C1A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8">
                <a:extLst>
                  <a:ext uri="{FF2B5EF4-FFF2-40B4-BE49-F238E27FC236}">
                    <a16:creationId xmlns:a16="http://schemas.microsoft.com/office/drawing/2014/main" id="{82AAE650-54A5-AB4C-ADBB-D42BEAB96F9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9">
                <a:extLst>
                  <a:ext uri="{FF2B5EF4-FFF2-40B4-BE49-F238E27FC236}">
                    <a16:creationId xmlns:a16="http://schemas.microsoft.com/office/drawing/2014/main" id="{5F70087C-E47E-4842-AC3C-770D4A9859EC}"/>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10">
                <a:extLst>
                  <a:ext uri="{FF2B5EF4-FFF2-40B4-BE49-F238E27FC236}">
                    <a16:creationId xmlns:a16="http://schemas.microsoft.com/office/drawing/2014/main" id="{AA0758AA-B23C-9149-B5D5-7FFE3019D39A}"/>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11">
                <a:extLst>
                  <a:ext uri="{FF2B5EF4-FFF2-40B4-BE49-F238E27FC236}">
                    <a16:creationId xmlns:a16="http://schemas.microsoft.com/office/drawing/2014/main" id="{5F253CE2-512F-5C47-9686-A1396875B8C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5" name="Freeform 12">
                <a:extLst>
                  <a:ext uri="{FF2B5EF4-FFF2-40B4-BE49-F238E27FC236}">
                    <a16:creationId xmlns:a16="http://schemas.microsoft.com/office/drawing/2014/main" id="{9D47BC46-E649-A843-A4C5-5841D6CDD217}"/>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6" name="Freeform 13">
                <a:extLst>
                  <a:ext uri="{FF2B5EF4-FFF2-40B4-BE49-F238E27FC236}">
                    <a16:creationId xmlns:a16="http://schemas.microsoft.com/office/drawing/2014/main" id="{820274D5-2F88-FA48-9C46-E3429EC53C8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14">
                <a:extLst>
                  <a:ext uri="{FF2B5EF4-FFF2-40B4-BE49-F238E27FC236}">
                    <a16:creationId xmlns:a16="http://schemas.microsoft.com/office/drawing/2014/main" id="{804CF91D-58AC-034A-96A3-91BF0E9A9061}"/>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15">
                <a:extLst>
                  <a:ext uri="{FF2B5EF4-FFF2-40B4-BE49-F238E27FC236}">
                    <a16:creationId xmlns:a16="http://schemas.microsoft.com/office/drawing/2014/main" id="{89DF8E87-5E3E-AA47-99F5-7607B0AEE6C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9" name="Freeform 16">
                <a:extLst>
                  <a:ext uri="{FF2B5EF4-FFF2-40B4-BE49-F238E27FC236}">
                    <a16:creationId xmlns:a16="http://schemas.microsoft.com/office/drawing/2014/main" id="{2580598F-6168-054C-8B8A-E6EFF416995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0" name="Freeform 17">
                <a:extLst>
                  <a:ext uri="{FF2B5EF4-FFF2-40B4-BE49-F238E27FC236}">
                    <a16:creationId xmlns:a16="http://schemas.microsoft.com/office/drawing/2014/main" id="{DC9BF533-9233-E34A-8FDC-BEF9D292891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41" name="Group 40">
            <a:extLst>
              <a:ext uri="{FF2B5EF4-FFF2-40B4-BE49-F238E27FC236}">
                <a16:creationId xmlns:a16="http://schemas.microsoft.com/office/drawing/2014/main" id="{928F335B-7E20-784B-9477-C212F7D1E1DA}"/>
              </a:ext>
            </a:extLst>
          </p:cNvPr>
          <p:cNvGrpSpPr/>
          <p:nvPr/>
        </p:nvGrpSpPr>
        <p:grpSpPr>
          <a:xfrm>
            <a:off x="8688348" y="1694051"/>
            <a:ext cx="2912613" cy="2803151"/>
            <a:chOff x="1119258" y="2257147"/>
            <a:chExt cx="1868076" cy="1868076"/>
          </a:xfrm>
          <a:solidFill>
            <a:schemeClr val="accent4"/>
          </a:solidFill>
        </p:grpSpPr>
        <p:sp>
          <p:nvSpPr>
            <p:cNvPr id="42" name="Oval 5">
              <a:extLst>
                <a:ext uri="{FF2B5EF4-FFF2-40B4-BE49-F238E27FC236}">
                  <a16:creationId xmlns:a16="http://schemas.microsoft.com/office/drawing/2014/main" id="{4FF7BDF3-85EB-EF48-9127-7F3E815DE099}"/>
                </a:ext>
              </a:extLst>
            </p:cNvPr>
            <p:cNvSpPr>
              <a:spLocks noChangeArrowheads="1"/>
            </p:cNvSpPr>
            <p:nvPr/>
          </p:nvSpPr>
          <p:spPr bwMode="auto">
            <a:xfrm>
              <a:off x="1292880" y="2430769"/>
              <a:ext cx="1521933" cy="152193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43" name="Group 42">
              <a:extLst>
                <a:ext uri="{FF2B5EF4-FFF2-40B4-BE49-F238E27FC236}">
                  <a16:creationId xmlns:a16="http://schemas.microsoft.com/office/drawing/2014/main" id="{B71E2620-206B-4644-97D6-458568D49BC8}"/>
                </a:ext>
              </a:extLst>
            </p:cNvPr>
            <p:cNvGrpSpPr/>
            <p:nvPr/>
          </p:nvGrpSpPr>
          <p:grpSpPr>
            <a:xfrm>
              <a:off x="1119258" y="2257147"/>
              <a:ext cx="1868076" cy="1868076"/>
              <a:chOff x="1119258" y="2257147"/>
              <a:chExt cx="1868076" cy="1868076"/>
            </a:xfrm>
            <a:grpFill/>
          </p:grpSpPr>
          <p:sp>
            <p:nvSpPr>
              <p:cNvPr id="44" name="Freeform 6">
                <a:extLst>
                  <a:ext uri="{FF2B5EF4-FFF2-40B4-BE49-F238E27FC236}">
                    <a16:creationId xmlns:a16="http://schemas.microsoft.com/office/drawing/2014/main" id="{717F4AB1-9E49-8E44-8D4B-CFDA01C7A73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7">
                <a:extLst>
                  <a:ext uri="{FF2B5EF4-FFF2-40B4-BE49-F238E27FC236}">
                    <a16:creationId xmlns:a16="http://schemas.microsoft.com/office/drawing/2014/main" id="{B711A008-E888-5644-A78C-9F3D3CA3826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8">
                <a:extLst>
                  <a:ext uri="{FF2B5EF4-FFF2-40B4-BE49-F238E27FC236}">
                    <a16:creationId xmlns:a16="http://schemas.microsoft.com/office/drawing/2014/main" id="{54B9F4F4-E0BA-824F-8CE1-F85AD18FB9B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9">
                <a:extLst>
                  <a:ext uri="{FF2B5EF4-FFF2-40B4-BE49-F238E27FC236}">
                    <a16:creationId xmlns:a16="http://schemas.microsoft.com/office/drawing/2014/main" id="{C3D79364-7BBB-B342-8ABC-A914806D32F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10">
                <a:extLst>
                  <a:ext uri="{FF2B5EF4-FFF2-40B4-BE49-F238E27FC236}">
                    <a16:creationId xmlns:a16="http://schemas.microsoft.com/office/drawing/2014/main" id="{2EEB4CB2-46C2-184B-9DA1-1C6931AB0B5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9" name="Freeform 11">
                <a:extLst>
                  <a:ext uri="{FF2B5EF4-FFF2-40B4-BE49-F238E27FC236}">
                    <a16:creationId xmlns:a16="http://schemas.microsoft.com/office/drawing/2014/main" id="{78DBC3F1-BD16-3941-A6D0-15A090C3E24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0" name="Freeform 12">
                <a:extLst>
                  <a:ext uri="{FF2B5EF4-FFF2-40B4-BE49-F238E27FC236}">
                    <a16:creationId xmlns:a16="http://schemas.microsoft.com/office/drawing/2014/main" id="{AB92653F-9676-C542-AB91-A91BC63525F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1" name="Freeform 13">
                <a:extLst>
                  <a:ext uri="{FF2B5EF4-FFF2-40B4-BE49-F238E27FC236}">
                    <a16:creationId xmlns:a16="http://schemas.microsoft.com/office/drawing/2014/main" id="{D9410B77-CEF0-0445-AA04-50E20251F4A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2" name="Freeform 14">
                <a:extLst>
                  <a:ext uri="{FF2B5EF4-FFF2-40B4-BE49-F238E27FC236}">
                    <a16:creationId xmlns:a16="http://schemas.microsoft.com/office/drawing/2014/main" id="{1D2D0A85-6E5D-9949-B416-75CE6462530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3" name="Freeform 15">
                <a:extLst>
                  <a:ext uri="{FF2B5EF4-FFF2-40B4-BE49-F238E27FC236}">
                    <a16:creationId xmlns:a16="http://schemas.microsoft.com/office/drawing/2014/main" id="{3B8FC83F-84DF-274E-8877-B02D80D5FA9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4" name="Freeform 16">
                <a:extLst>
                  <a:ext uri="{FF2B5EF4-FFF2-40B4-BE49-F238E27FC236}">
                    <a16:creationId xmlns:a16="http://schemas.microsoft.com/office/drawing/2014/main" id="{2FDD2B24-F196-0C4F-B80A-EB3E7C8F499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55" name="Freeform 17">
                <a:extLst>
                  <a:ext uri="{FF2B5EF4-FFF2-40B4-BE49-F238E27FC236}">
                    <a16:creationId xmlns:a16="http://schemas.microsoft.com/office/drawing/2014/main" id="{AD4703E8-D974-9443-A060-10CD8AD505B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5" name="Rectangle: Rounded Corners 4">
            <a:extLst>
              <a:ext uri="{FF2B5EF4-FFF2-40B4-BE49-F238E27FC236}">
                <a16:creationId xmlns:a16="http://schemas.microsoft.com/office/drawing/2014/main" id="{A935B90A-02E6-46B5-A824-50720F76B1C5}"/>
              </a:ext>
            </a:extLst>
          </p:cNvPr>
          <p:cNvSpPr/>
          <p:nvPr/>
        </p:nvSpPr>
        <p:spPr>
          <a:xfrm>
            <a:off x="736448" y="2878338"/>
            <a:ext cx="2372925" cy="58102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200" b="1" dirty="0">
                <a:solidFill>
                  <a:schemeClr val="bg1"/>
                </a:solidFill>
              </a:rPr>
              <a:t>BTK Inhibitors</a:t>
            </a:r>
          </a:p>
        </p:txBody>
      </p:sp>
      <p:sp>
        <p:nvSpPr>
          <p:cNvPr id="6" name="Rectangle: Rounded Corners 5">
            <a:extLst>
              <a:ext uri="{FF2B5EF4-FFF2-40B4-BE49-F238E27FC236}">
                <a16:creationId xmlns:a16="http://schemas.microsoft.com/office/drawing/2014/main" id="{B69E46FC-9731-4525-95DC-A1541185816A}"/>
              </a:ext>
            </a:extLst>
          </p:cNvPr>
          <p:cNvSpPr/>
          <p:nvPr/>
        </p:nvSpPr>
        <p:spPr>
          <a:xfrm>
            <a:off x="4910397" y="2878338"/>
            <a:ext cx="2372924" cy="58102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200" b="1" dirty="0">
                <a:solidFill>
                  <a:schemeClr val="bg1"/>
                </a:solidFill>
              </a:rPr>
              <a:t>BCL-2 Inhibitors</a:t>
            </a:r>
          </a:p>
        </p:txBody>
      </p:sp>
      <p:sp>
        <p:nvSpPr>
          <p:cNvPr id="7" name="Rectangle: Rounded Corners 6">
            <a:extLst>
              <a:ext uri="{FF2B5EF4-FFF2-40B4-BE49-F238E27FC236}">
                <a16:creationId xmlns:a16="http://schemas.microsoft.com/office/drawing/2014/main" id="{06D86F4B-7499-42D5-8673-0A9ADC8DF7D2}"/>
              </a:ext>
            </a:extLst>
          </p:cNvPr>
          <p:cNvSpPr/>
          <p:nvPr/>
        </p:nvSpPr>
        <p:spPr>
          <a:xfrm>
            <a:off x="8959051" y="2887864"/>
            <a:ext cx="2372924" cy="58102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200" b="1" dirty="0">
                <a:solidFill>
                  <a:schemeClr val="bg1"/>
                </a:solidFill>
              </a:rPr>
              <a:t>PI3K Inhibitors</a:t>
            </a:r>
          </a:p>
        </p:txBody>
      </p:sp>
      <p:sp>
        <p:nvSpPr>
          <p:cNvPr id="56" name="TextBox 55">
            <a:extLst>
              <a:ext uri="{FF2B5EF4-FFF2-40B4-BE49-F238E27FC236}">
                <a16:creationId xmlns:a16="http://schemas.microsoft.com/office/drawing/2014/main" id="{CB265168-0EE1-FB43-B979-3D86193922AD}"/>
              </a:ext>
            </a:extLst>
          </p:cNvPr>
          <p:cNvSpPr txBox="1"/>
          <p:nvPr/>
        </p:nvSpPr>
        <p:spPr>
          <a:xfrm>
            <a:off x="3393551" y="792172"/>
            <a:ext cx="5342681" cy="502766"/>
          </a:xfrm>
          <a:prstGeom prst="rect">
            <a:avLst/>
          </a:prstGeom>
          <a:noFill/>
        </p:spPr>
        <p:txBody>
          <a:bodyPr wrap="none" rtlCol="0">
            <a:spAutoFit/>
          </a:bodyPr>
          <a:lstStyle/>
          <a:p>
            <a:r>
              <a:rPr lang="en-US" sz="2667" dirty="0">
                <a:solidFill>
                  <a:srgbClr val="C00000"/>
                </a:solidFill>
              </a:rPr>
              <a:t>Adverse Event Profile Unique to Class</a:t>
            </a:r>
          </a:p>
        </p:txBody>
      </p:sp>
      <p:sp>
        <p:nvSpPr>
          <p:cNvPr id="57" name="TextBox 56">
            <a:extLst>
              <a:ext uri="{FF2B5EF4-FFF2-40B4-BE49-F238E27FC236}">
                <a16:creationId xmlns:a16="http://schemas.microsoft.com/office/drawing/2014/main" id="{BEE4331B-F33C-8946-9E9A-9DD9E0F957FD}"/>
              </a:ext>
            </a:extLst>
          </p:cNvPr>
          <p:cNvSpPr txBox="1"/>
          <p:nvPr/>
        </p:nvSpPr>
        <p:spPr>
          <a:xfrm>
            <a:off x="679907" y="5254852"/>
            <a:ext cx="2743200" cy="1077026"/>
          </a:xfrm>
          <a:prstGeom prst="rect">
            <a:avLst/>
          </a:prstGeom>
          <a:noFill/>
        </p:spPr>
        <p:txBody>
          <a:bodyPr wrap="square" rtlCol="0">
            <a:spAutoFit/>
          </a:bodyPr>
          <a:lstStyle/>
          <a:p>
            <a:pPr marL="457189" indent="-457189">
              <a:buFont typeface="Arial" panose="020B0604020202020204" pitchFamily="34" charset="0"/>
              <a:buChar char="•"/>
            </a:pPr>
            <a:r>
              <a:rPr lang="en-US" sz="2133" dirty="0">
                <a:solidFill>
                  <a:srgbClr val="C00000"/>
                </a:solidFill>
              </a:rPr>
              <a:t>Bleeding</a:t>
            </a:r>
          </a:p>
          <a:p>
            <a:pPr marL="457189" indent="-457189">
              <a:buFont typeface="Arial" panose="020B0604020202020204" pitchFamily="34" charset="0"/>
              <a:buChar char="•"/>
            </a:pPr>
            <a:r>
              <a:rPr lang="en-US" sz="2133" dirty="0">
                <a:solidFill>
                  <a:srgbClr val="C00000"/>
                </a:solidFill>
              </a:rPr>
              <a:t>Arrythmia</a:t>
            </a:r>
          </a:p>
          <a:p>
            <a:pPr marL="457189" indent="-457189">
              <a:buFont typeface="Arial" panose="020B0604020202020204" pitchFamily="34" charset="0"/>
              <a:buChar char="•"/>
            </a:pPr>
            <a:r>
              <a:rPr lang="en-US" sz="2133" dirty="0">
                <a:solidFill>
                  <a:srgbClr val="C00000"/>
                </a:solidFill>
              </a:rPr>
              <a:t>Hypertension</a:t>
            </a:r>
          </a:p>
        </p:txBody>
      </p:sp>
      <p:sp>
        <p:nvSpPr>
          <p:cNvPr id="58" name="TextBox 57">
            <a:extLst>
              <a:ext uri="{FF2B5EF4-FFF2-40B4-BE49-F238E27FC236}">
                <a16:creationId xmlns:a16="http://schemas.microsoft.com/office/drawing/2014/main" id="{9649316B-DAEC-2540-805F-1D389A6654B1}"/>
              </a:ext>
            </a:extLst>
          </p:cNvPr>
          <p:cNvSpPr txBox="1"/>
          <p:nvPr/>
        </p:nvSpPr>
        <p:spPr>
          <a:xfrm>
            <a:off x="4918408" y="5187305"/>
            <a:ext cx="2743200" cy="748795"/>
          </a:xfrm>
          <a:prstGeom prst="rect">
            <a:avLst/>
          </a:prstGeom>
          <a:noFill/>
        </p:spPr>
        <p:txBody>
          <a:bodyPr wrap="square" rtlCol="0">
            <a:spAutoFit/>
          </a:bodyPr>
          <a:lstStyle/>
          <a:p>
            <a:pPr marL="457189" indent="-457189">
              <a:buFont typeface="Arial" panose="020B0604020202020204" pitchFamily="34" charset="0"/>
              <a:buChar char="•"/>
            </a:pPr>
            <a:r>
              <a:rPr lang="en-US" sz="2133" dirty="0">
                <a:solidFill>
                  <a:srgbClr val="C00000"/>
                </a:solidFill>
              </a:rPr>
              <a:t>TLS</a:t>
            </a:r>
          </a:p>
          <a:p>
            <a:pPr marL="457189" indent="-457189">
              <a:buFont typeface="Arial" panose="020B0604020202020204" pitchFamily="34" charset="0"/>
              <a:buChar char="•"/>
            </a:pPr>
            <a:r>
              <a:rPr lang="en-US" sz="2133" dirty="0">
                <a:solidFill>
                  <a:srgbClr val="C00000"/>
                </a:solidFill>
              </a:rPr>
              <a:t>Neutropenia</a:t>
            </a:r>
          </a:p>
        </p:txBody>
      </p:sp>
      <p:sp>
        <p:nvSpPr>
          <p:cNvPr id="59" name="TextBox 58">
            <a:extLst>
              <a:ext uri="{FF2B5EF4-FFF2-40B4-BE49-F238E27FC236}">
                <a16:creationId xmlns:a16="http://schemas.microsoft.com/office/drawing/2014/main" id="{07D807EF-5354-9147-AEC8-8D322B09B48B}"/>
              </a:ext>
            </a:extLst>
          </p:cNvPr>
          <p:cNvSpPr txBox="1"/>
          <p:nvPr/>
        </p:nvSpPr>
        <p:spPr>
          <a:xfrm>
            <a:off x="8156451" y="5404770"/>
            <a:ext cx="2100295" cy="707886"/>
          </a:xfrm>
          <a:prstGeom prst="rect">
            <a:avLst/>
          </a:prstGeom>
          <a:noFill/>
        </p:spPr>
        <p:txBody>
          <a:bodyPr wrap="square" rtlCol="0">
            <a:spAutoFit/>
          </a:bodyPr>
          <a:lstStyle/>
          <a:p>
            <a:pPr marL="457189" indent="-457189">
              <a:buFont typeface="Arial" panose="020B0604020202020204" pitchFamily="34" charset="0"/>
              <a:buChar char="•"/>
            </a:pPr>
            <a:r>
              <a:rPr lang="en-US" sz="2000" dirty="0">
                <a:solidFill>
                  <a:srgbClr val="C00000"/>
                </a:solidFill>
              </a:rPr>
              <a:t>Transaminitis</a:t>
            </a:r>
          </a:p>
          <a:p>
            <a:pPr marL="457189" indent="-457189">
              <a:buFont typeface="Arial" panose="020B0604020202020204" pitchFamily="34" charset="0"/>
              <a:buChar char="•"/>
            </a:pPr>
            <a:r>
              <a:rPr lang="en-US" sz="2000" dirty="0">
                <a:solidFill>
                  <a:srgbClr val="C00000"/>
                </a:solidFill>
              </a:rPr>
              <a:t>Pneumonitis</a:t>
            </a:r>
          </a:p>
        </p:txBody>
      </p:sp>
      <p:sp>
        <p:nvSpPr>
          <p:cNvPr id="60" name="TextBox 59">
            <a:extLst>
              <a:ext uri="{FF2B5EF4-FFF2-40B4-BE49-F238E27FC236}">
                <a16:creationId xmlns:a16="http://schemas.microsoft.com/office/drawing/2014/main" id="{94FDE78C-CACA-A245-AA1A-7925F0835426}"/>
              </a:ext>
            </a:extLst>
          </p:cNvPr>
          <p:cNvSpPr txBox="1"/>
          <p:nvPr/>
        </p:nvSpPr>
        <p:spPr>
          <a:xfrm>
            <a:off x="942056" y="6259863"/>
            <a:ext cx="2743200" cy="420564"/>
          </a:xfrm>
          <a:prstGeom prst="rect">
            <a:avLst/>
          </a:prstGeom>
          <a:noFill/>
        </p:spPr>
        <p:txBody>
          <a:bodyPr wrap="square" rtlCol="0">
            <a:spAutoFit/>
          </a:bodyPr>
          <a:lstStyle/>
          <a:p>
            <a:r>
              <a:rPr lang="en-US" sz="2133" dirty="0">
                <a:solidFill>
                  <a:srgbClr val="002060"/>
                </a:solidFill>
              </a:rPr>
              <a:t>Cardio-oncology</a:t>
            </a:r>
          </a:p>
        </p:txBody>
      </p:sp>
      <p:sp>
        <p:nvSpPr>
          <p:cNvPr id="62" name="TextBox 61">
            <a:extLst>
              <a:ext uri="{FF2B5EF4-FFF2-40B4-BE49-F238E27FC236}">
                <a16:creationId xmlns:a16="http://schemas.microsoft.com/office/drawing/2014/main" id="{D31369A5-4642-7040-A1AB-B52C3A585504}"/>
              </a:ext>
            </a:extLst>
          </p:cNvPr>
          <p:cNvSpPr txBox="1"/>
          <p:nvPr/>
        </p:nvSpPr>
        <p:spPr>
          <a:xfrm>
            <a:off x="5130553" y="6242761"/>
            <a:ext cx="2743200" cy="420564"/>
          </a:xfrm>
          <a:prstGeom prst="rect">
            <a:avLst/>
          </a:prstGeom>
          <a:noFill/>
        </p:spPr>
        <p:txBody>
          <a:bodyPr wrap="square" rtlCol="0">
            <a:spAutoFit/>
          </a:bodyPr>
          <a:lstStyle/>
          <a:p>
            <a:r>
              <a:rPr lang="en-US" sz="2133" dirty="0" err="1">
                <a:solidFill>
                  <a:srgbClr val="002060"/>
                </a:solidFill>
              </a:rPr>
              <a:t>Nephro</a:t>
            </a:r>
            <a:r>
              <a:rPr lang="en-US" sz="2133" dirty="0">
                <a:solidFill>
                  <a:srgbClr val="002060"/>
                </a:solidFill>
              </a:rPr>
              <a:t>-oncology</a:t>
            </a:r>
          </a:p>
        </p:txBody>
      </p:sp>
      <p:sp>
        <p:nvSpPr>
          <p:cNvPr id="63" name="TextBox 62">
            <a:extLst>
              <a:ext uri="{FF2B5EF4-FFF2-40B4-BE49-F238E27FC236}">
                <a16:creationId xmlns:a16="http://schemas.microsoft.com/office/drawing/2014/main" id="{061BC603-6BCB-0D49-A368-DCE87D4F5127}"/>
              </a:ext>
            </a:extLst>
          </p:cNvPr>
          <p:cNvSpPr txBox="1"/>
          <p:nvPr/>
        </p:nvSpPr>
        <p:spPr>
          <a:xfrm>
            <a:off x="10178919" y="5367862"/>
            <a:ext cx="1745749" cy="707886"/>
          </a:xfrm>
          <a:prstGeom prst="rect">
            <a:avLst/>
          </a:prstGeom>
          <a:noFill/>
        </p:spPr>
        <p:txBody>
          <a:bodyPr wrap="square" rtlCol="0">
            <a:spAutoFit/>
          </a:bodyPr>
          <a:lstStyle/>
          <a:p>
            <a:pPr marL="457189" indent="-457189">
              <a:buFont typeface="Arial" panose="020B0604020202020204" pitchFamily="34" charset="0"/>
              <a:buChar char="•"/>
            </a:pPr>
            <a:r>
              <a:rPr lang="en-US" sz="2000" dirty="0">
                <a:solidFill>
                  <a:srgbClr val="C00000"/>
                </a:solidFill>
              </a:rPr>
              <a:t>Colitis</a:t>
            </a:r>
          </a:p>
          <a:p>
            <a:pPr marL="457189" indent="-457189">
              <a:buFont typeface="Arial" panose="020B0604020202020204" pitchFamily="34" charset="0"/>
              <a:buChar char="•"/>
            </a:pPr>
            <a:r>
              <a:rPr lang="en-US" sz="2000" dirty="0">
                <a:solidFill>
                  <a:srgbClr val="C00000"/>
                </a:solidFill>
              </a:rPr>
              <a:t>Infections</a:t>
            </a:r>
          </a:p>
        </p:txBody>
      </p:sp>
      <p:sp>
        <p:nvSpPr>
          <p:cNvPr id="65" name="TextBox 64">
            <a:extLst>
              <a:ext uri="{FF2B5EF4-FFF2-40B4-BE49-F238E27FC236}">
                <a16:creationId xmlns:a16="http://schemas.microsoft.com/office/drawing/2014/main" id="{9E310281-69C1-0E43-BB4B-6278671B1B3A}"/>
              </a:ext>
            </a:extLst>
          </p:cNvPr>
          <p:cNvSpPr txBox="1"/>
          <p:nvPr/>
        </p:nvSpPr>
        <p:spPr>
          <a:xfrm>
            <a:off x="3862027" y="1126786"/>
            <a:ext cx="4855963" cy="420564"/>
          </a:xfrm>
          <a:prstGeom prst="rect">
            <a:avLst/>
          </a:prstGeom>
          <a:noFill/>
        </p:spPr>
        <p:txBody>
          <a:bodyPr wrap="square" rtlCol="0">
            <a:spAutoFit/>
          </a:bodyPr>
          <a:lstStyle/>
          <a:p>
            <a:pPr algn="ctr"/>
            <a:r>
              <a:rPr lang="en-US" sz="2133" dirty="0">
                <a:solidFill>
                  <a:srgbClr val="002060"/>
                </a:solidFill>
              </a:rPr>
              <a:t>In all cases we involve Pharmacists</a:t>
            </a:r>
          </a:p>
        </p:txBody>
      </p:sp>
      <p:sp>
        <p:nvSpPr>
          <p:cNvPr id="66" name="Título 1">
            <a:extLst>
              <a:ext uri="{FF2B5EF4-FFF2-40B4-BE49-F238E27FC236}">
                <a16:creationId xmlns:a16="http://schemas.microsoft.com/office/drawing/2014/main" id="{556BA225-C842-7651-2EB8-31151AF234CF}"/>
              </a:ext>
            </a:extLst>
          </p:cNvPr>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Multidisciplinary</a:t>
            </a:r>
            <a:r>
              <a:rPr lang="es-CO" b="1" dirty="0"/>
              <a:t> </a:t>
            </a:r>
            <a:r>
              <a:rPr lang="es-CO" b="1" dirty="0" err="1"/>
              <a:t>Teams</a:t>
            </a:r>
            <a:endParaRPr lang="es-ES" b="1" dirty="0"/>
          </a:p>
        </p:txBody>
      </p:sp>
      <p:sp>
        <p:nvSpPr>
          <p:cNvPr id="67" name="TextBox 63">
            <a:extLst>
              <a:ext uri="{FF2B5EF4-FFF2-40B4-BE49-F238E27FC236}">
                <a16:creationId xmlns:a16="http://schemas.microsoft.com/office/drawing/2014/main" id="{3A22CE2D-1E8B-E30D-696B-A2C7098CE9FD}"/>
              </a:ext>
            </a:extLst>
          </p:cNvPr>
          <p:cNvSpPr txBox="1"/>
          <p:nvPr/>
        </p:nvSpPr>
        <p:spPr>
          <a:xfrm>
            <a:off x="8688348" y="6242761"/>
            <a:ext cx="2743200" cy="420564"/>
          </a:xfrm>
          <a:prstGeom prst="rect">
            <a:avLst/>
          </a:prstGeom>
          <a:noFill/>
        </p:spPr>
        <p:txBody>
          <a:bodyPr wrap="square" rtlCol="0">
            <a:spAutoFit/>
          </a:bodyPr>
          <a:lstStyle/>
          <a:p>
            <a:pPr algn="ctr"/>
            <a:r>
              <a:rPr lang="en-US" sz="2133" dirty="0">
                <a:solidFill>
                  <a:srgbClr val="002060"/>
                </a:solidFill>
              </a:rPr>
              <a:t>GI, Pulmonary, ID</a:t>
            </a:r>
          </a:p>
        </p:txBody>
      </p:sp>
    </p:spTree>
    <p:extLst>
      <p:ext uri="{BB962C8B-B14F-4D97-AF65-F5344CB8AC3E}">
        <p14:creationId xmlns:p14="http://schemas.microsoft.com/office/powerpoint/2010/main" val="250112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5" grpId="0"/>
      <p:bldP spid="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BTKi</a:t>
            </a:r>
            <a:r>
              <a:rPr lang="es-CO" b="1" dirty="0"/>
              <a:t> safety </a:t>
            </a:r>
            <a:r>
              <a:rPr lang="es-CO" b="1" dirty="0" err="1"/>
              <a:t>profile</a:t>
            </a:r>
            <a:r>
              <a:rPr lang="es-CO" b="1" dirty="0"/>
              <a:t>: </a:t>
            </a:r>
            <a:r>
              <a:rPr lang="es-CO" b="1" dirty="0" err="1"/>
              <a:t>Clinical</a:t>
            </a:r>
            <a:r>
              <a:rPr lang="es-CO" b="1" dirty="0"/>
              <a:t> </a:t>
            </a:r>
            <a:r>
              <a:rPr lang="es-CO" b="1" dirty="0" err="1"/>
              <a:t>Trials</a:t>
            </a:r>
            <a:endParaRPr lang="es-ES" b="1" dirty="0"/>
          </a:p>
        </p:txBody>
      </p:sp>
      <p:sp>
        <p:nvSpPr>
          <p:cNvPr id="8" name="Text Placeholder 1">
            <a:extLst>
              <a:ext uri="{FF2B5EF4-FFF2-40B4-BE49-F238E27FC236}">
                <a16:creationId xmlns:a16="http://schemas.microsoft.com/office/drawing/2014/main" id="{D94D1014-FB58-2A2D-A54B-BB9E02F95C01}"/>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Woyach</a:t>
            </a:r>
            <a:r>
              <a:rPr lang="es-CO" sz="1200" dirty="0">
                <a:solidFill>
                  <a:schemeClr val="accent5">
                    <a:lumMod val="50000"/>
                  </a:schemeClr>
                </a:solidFill>
              </a:rPr>
              <a:t> J., et al. AJH 2022</a:t>
            </a:r>
            <a:endParaRPr lang="en-US" sz="1200" dirty="0">
              <a:solidFill>
                <a:schemeClr val="accent5">
                  <a:lumMod val="50000"/>
                </a:schemeClr>
              </a:solidFill>
            </a:endParaRPr>
          </a:p>
        </p:txBody>
      </p:sp>
      <p:pic>
        <p:nvPicPr>
          <p:cNvPr id="3" name="Imagen 2">
            <a:extLst>
              <a:ext uri="{FF2B5EF4-FFF2-40B4-BE49-F238E27FC236}">
                <a16:creationId xmlns:a16="http://schemas.microsoft.com/office/drawing/2014/main" id="{EA2AA091-5C9C-9A64-7DDB-075BE2157803}"/>
              </a:ext>
            </a:extLst>
          </p:cNvPr>
          <p:cNvPicPr>
            <a:picLocks noChangeAspect="1"/>
          </p:cNvPicPr>
          <p:nvPr/>
        </p:nvPicPr>
        <p:blipFill>
          <a:blip r:embed="rId2"/>
          <a:stretch>
            <a:fillRect/>
          </a:stretch>
        </p:blipFill>
        <p:spPr>
          <a:xfrm>
            <a:off x="76962" y="1889760"/>
            <a:ext cx="12024301" cy="2458719"/>
          </a:xfrm>
          <a:prstGeom prst="rect">
            <a:avLst/>
          </a:prstGeom>
        </p:spPr>
      </p:pic>
      <p:sp>
        <p:nvSpPr>
          <p:cNvPr id="2" name="TextBox 1">
            <a:extLst>
              <a:ext uri="{FF2B5EF4-FFF2-40B4-BE49-F238E27FC236}">
                <a16:creationId xmlns:a16="http://schemas.microsoft.com/office/drawing/2014/main" id="{F3B6272E-0379-76E1-7348-21EBB95C7913}"/>
              </a:ext>
            </a:extLst>
          </p:cNvPr>
          <p:cNvSpPr txBox="1"/>
          <p:nvPr/>
        </p:nvSpPr>
        <p:spPr>
          <a:xfrm>
            <a:off x="76962" y="6442502"/>
            <a:ext cx="9712327" cy="415498"/>
          </a:xfrm>
          <a:prstGeom prst="rect">
            <a:avLst/>
          </a:prstGeom>
          <a:noFill/>
        </p:spPr>
        <p:txBody>
          <a:bodyPr wrap="square">
            <a:spAutoFit/>
          </a:bodyPr>
          <a:lstStyle/>
          <a:p>
            <a:r>
              <a:rPr lang="es-ES" sz="700" b="1" i="0" dirty="0">
                <a:solidFill>
                  <a:srgbClr val="444444"/>
                </a:solidFill>
                <a:effectLst/>
                <a:latin typeface="Calibri" panose="020F0502020204030204" pitchFamily="34" charset="0"/>
              </a:rPr>
              <a:t>"La información incluida en esta presentación puede hacer referencia a medicamentos o indicaciones que podrían no estar aprobadas en el país. Se presentan exclusivamente con fines educativos, considerando el derecho de la comunidad médica a estar debidamente informada en relación con los avances </a:t>
            </a:r>
            <a:r>
              <a:rPr lang="es-ES" sz="700" b="1" i="0" dirty="0" err="1">
                <a:solidFill>
                  <a:srgbClr val="444444"/>
                </a:solidFill>
                <a:effectLst/>
                <a:latin typeface="Calibri" panose="020F0502020204030204" pitchFamily="34" charset="0"/>
              </a:rPr>
              <a:t>cientificos</a:t>
            </a:r>
            <a:r>
              <a:rPr lang="es-ES" sz="700" b="1" i="0" dirty="0">
                <a:solidFill>
                  <a:srgbClr val="444444"/>
                </a:solidFill>
                <a:effectLst/>
                <a:latin typeface="Calibri" panose="020F0502020204030204" pitchFamily="34" charset="0"/>
              </a:rPr>
              <a:t> más recientes, según lo establece el código de la IFPMA. Bajo ninguna circunstancia esta información debe ser considerada como una recomendación para el uso de medicamentos o indicaciones. Por favor, consulte la IPP local"</a:t>
            </a:r>
            <a:endParaRPr lang="en-US" sz="700" b="1" dirty="0"/>
          </a:p>
        </p:txBody>
      </p:sp>
    </p:spTree>
    <p:extLst>
      <p:ext uri="{BB962C8B-B14F-4D97-AF65-F5344CB8AC3E}">
        <p14:creationId xmlns:p14="http://schemas.microsoft.com/office/powerpoint/2010/main" val="3093075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EC4022DD-1BEA-B440-BB8D-246718CDB028}"/>
              </a:ext>
            </a:extLst>
          </p:cNvPr>
          <p:cNvSpPr txBox="1"/>
          <p:nvPr/>
        </p:nvSpPr>
        <p:spPr>
          <a:xfrm>
            <a:off x="9210499" y="6566925"/>
            <a:ext cx="2959331" cy="261610"/>
          </a:xfrm>
          <a:prstGeom prst="rect">
            <a:avLst/>
          </a:prstGeom>
          <a:noFill/>
        </p:spPr>
        <p:txBody>
          <a:bodyPr wrap="square" rtlCol="0">
            <a:spAutoFit/>
          </a:bodyPr>
          <a:lstStyle/>
          <a:p>
            <a:pPr algn="r"/>
            <a:r>
              <a:rPr lang="es-CO" sz="1100" dirty="0">
                <a:solidFill>
                  <a:schemeClr val="accent1">
                    <a:lumMod val="50000"/>
                  </a:schemeClr>
                </a:solidFill>
              </a:rPr>
              <a:t>Narezkina A., 63rd ASH Poster pres. 2021</a:t>
            </a:r>
          </a:p>
        </p:txBody>
      </p:sp>
      <p:pic>
        <p:nvPicPr>
          <p:cNvPr id="11" name="Imagen 10">
            <a:extLst>
              <a:ext uri="{FF2B5EF4-FFF2-40B4-BE49-F238E27FC236}">
                <a16:creationId xmlns:a16="http://schemas.microsoft.com/office/drawing/2014/main" id="{4A448834-037E-8046-8D61-049886AEB089}"/>
              </a:ext>
            </a:extLst>
          </p:cNvPr>
          <p:cNvPicPr>
            <a:picLocks noChangeAspect="1"/>
          </p:cNvPicPr>
          <p:nvPr/>
        </p:nvPicPr>
        <p:blipFill rotWithShape="1">
          <a:blip r:embed="rId2">
            <a:extLst>
              <a:ext uri="{28A0092B-C50C-407E-A947-70E740481C1C}">
                <a14:useLocalDpi xmlns:a14="http://schemas.microsoft.com/office/drawing/2010/main" val="0"/>
              </a:ext>
            </a:extLst>
          </a:blip>
          <a:srcRect l="45409" t="28551" r="28409" b="11757"/>
          <a:stretch/>
        </p:blipFill>
        <p:spPr>
          <a:xfrm>
            <a:off x="-1" y="928153"/>
            <a:ext cx="4422372" cy="5671375"/>
          </a:xfrm>
          <a:prstGeom prst="rect">
            <a:avLst/>
          </a:prstGeom>
        </p:spPr>
      </p:pic>
      <p:sp>
        <p:nvSpPr>
          <p:cNvPr id="12" name="CuadroTexto 11">
            <a:extLst>
              <a:ext uri="{FF2B5EF4-FFF2-40B4-BE49-F238E27FC236}">
                <a16:creationId xmlns:a16="http://schemas.microsoft.com/office/drawing/2014/main" id="{D5257ECA-B92B-CB46-86D3-1175DF917A9B}"/>
              </a:ext>
            </a:extLst>
          </p:cNvPr>
          <p:cNvSpPr txBox="1"/>
          <p:nvPr/>
        </p:nvSpPr>
        <p:spPr>
          <a:xfrm>
            <a:off x="40640" y="667265"/>
            <a:ext cx="4338320" cy="369332"/>
          </a:xfrm>
          <a:prstGeom prst="rect">
            <a:avLst/>
          </a:prstGeom>
          <a:solidFill>
            <a:schemeClr val="accent4">
              <a:lumMod val="20000"/>
              <a:lumOff val="80000"/>
            </a:schemeClr>
          </a:solidFill>
        </p:spPr>
        <p:txBody>
          <a:bodyPr wrap="square" rtlCol="0">
            <a:spAutoFit/>
          </a:bodyPr>
          <a:lstStyle/>
          <a:p>
            <a:pPr algn="ctr"/>
            <a:r>
              <a:rPr lang="es-CO" dirty="0">
                <a:solidFill>
                  <a:schemeClr val="accent1">
                    <a:lumMod val="50000"/>
                  </a:schemeClr>
                </a:solidFill>
              </a:rPr>
              <a:t>Retrospective Cohort (mainly US)</a:t>
            </a:r>
          </a:p>
        </p:txBody>
      </p:sp>
      <p:sp>
        <p:nvSpPr>
          <p:cNvPr id="2" name="Título 1">
            <a:extLst>
              <a:ext uri="{FF2B5EF4-FFF2-40B4-BE49-F238E27FC236}">
                <a16:creationId xmlns:a16="http://schemas.microsoft.com/office/drawing/2014/main" id="{7B51FB8D-CB8D-53AC-59C6-1CBB428FBC00}"/>
              </a:ext>
            </a:extLst>
          </p:cNvPr>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BTKi</a:t>
            </a:r>
            <a:r>
              <a:rPr lang="es-CO" b="1" dirty="0"/>
              <a:t> safety </a:t>
            </a:r>
            <a:r>
              <a:rPr lang="es-CO" b="1" dirty="0" err="1"/>
              <a:t>profile</a:t>
            </a:r>
            <a:r>
              <a:rPr lang="es-CO" b="1" dirty="0"/>
              <a:t>: Real </a:t>
            </a:r>
            <a:r>
              <a:rPr lang="es-CO" b="1" dirty="0" err="1"/>
              <a:t>World</a:t>
            </a:r>
            <a:r>
              <a:rPr lang="es-CO" b="1" dirty="0"/>
              <a:t> </a:t>
            </a:r>
            <a:r>
              <a:rPr lang="es-CO" b="1" dirty="0" err="1"/>
              <a:t>Evidence</a:t>
            </a:r>
            <a:endParaRPr lang="es-ES" b="1" dirty="0"/>
          </a:p>
        </p:txBody>
      </p:sp>
      <p:pic>
        <p:nvPicPr>
          <p:cNvPr id="3" name="Imagen 2">
            <a:extLst>
              <a:ext uri="{FF2B5EF4-FFF2-40B4-BE49-F238E27FC236}">
                <a16:creationId xmlns:a16="http://schemas.microsoft.com/office/drawing/2014/main" id="{D6C6F387-FE76-E623-41AA-466AE19EB51C}"/>
              </a:ext>
            </a:extLst>
          </p:cNvPr>
          <p:cNvPicPr>
            <a:picLocks noChangeAspect="1"/>
          </p:cNvPicPr>
          <p:nvPr/>
        </p:nvPicPr>
        <p:blipFill rotWithShape="1">
          <a:blip r:embed="rId3">
            <a:extLst>
              <a:ext uri="{28A0092B-C50C-407E-A947-70E740481C1C}">
                <a14:useLocalDpi xmlns:a14="http://schemas.microsoft.com/office/drawing/2010/main" val="0"/>
              </a:ext>
            </a:extLst>
          </a:blip>
          <a:srcRect l="41045" t="26401" r="24454" b="13939"/>
          <a:stretch/>
        </p:blipFill>
        <p:spPr>
          <a:xfrm>
            <a:off x="4811029" y="788445"/>
            <a:ext cx="7236615" cy="5730097"/>
          </a:xfrm>
          <a:prstGeom prst="rect">
            <a:avLst/>
          </a:prstGeom>
        </p:spPr>
      </p:pic>
    </p:spTree>
    <p:extLst>
      <p:ext uri="{BB962C8B-B14F-4D97-AF65-F5344CB8AC3E}">
        <p14:creationId xmlns:p14="http://schemas.microsoft.com/office/powerpoint/2010/main" val="810048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Frontline</a:t>
            </a:r>
            <a:r>
              <a:rPr lang="es-CO" b="1" dirty="0"/>
              <a:t> </a:t>
            </a:r>
            <a:r>
              <a:rPr lang="es-CO" b="1" dirty="0" err="1"/>
              <a:t>therapy</a:t>
            </a:r>
            <a:r>
              <a:rPr lang="es-CO" b="1" dirty="0"/>
              <a:t> </a:t>
            </a:r>
            <a:r>
              <a:rPr lang="es-CO" b="1" dirty="0" err="1"/>
              <a:t>on</a:t>
            </a:r>
            <a:r>
              <a:rPr lang="es-CO" b="1" dirty="0"/>
              <a:t> </a:t>
            </a:r>
            <a:r>
              <a:rPr lang="es-CO" b="1" dirty="0" err="1"/>
              <a:t>Patients</a:t>
            </a:r>
            <a:r>
              <a:rPr lang="es-CO" b="1" dirty="0"/>
              <a:t> </a:t>
            </a:r>
            <a:r>
              <a:rPr lang="es-CO" b="1" dirty="0" err="1"/>
              <a:t>with</a:t>
            </a:r>
            <a:r>
              <a:rPr lang="es-CO" b="1" dirty="0"/>
              <a:t> TP53 </a:t>
            </a:r>
            <a:r>
              <a:rPr lang="es-CO" b="1" dirty="0" err="1"/>
              <a:t>aberrations</a:t>
            </a:r>
            <a:endParaRPr lang="es-ES" b="1" dirty="0"/>
          </a:p>
        </p:txBody>
      </p:sp>
      <p:pic>
        <p:nvPicPr>
          <p:cNvPr id="3" name="Imagen 2">
            <a:extLst>
              <a:ext uri="{FF2B5EF4-FFF2-40B4-BE49-F238E27FC236}">
                <a16:creationId xmlns:a16="http://schemas.microsoft.com/office/drawing/2014/main" id="{37D41997-AC91-B96C-8324-887E8B38F08A}"/>
              </a:ext>
            </a:extLst>
          </p:cNvPr>
          <p:cNvPicPr>
            <a:picLocks noChangeAspect="1"/>
          </p:cNvPicPr>
          <p:nvPr/>
        </p:nvPicPr>
        <p:blipFill>
          <a:blip r:embed="rId2"/>
          <a:stretch>
            <a:fillRect/>
          </a:stretch>
        </p:blipFill>
        <p:spPr>
          <a:xfrm>
            <a:off x="19627" y="1595120"/>
            <a:ext cx="12118319" cy="3576320"/>
          </a:xfrm>
          <a:prstGeom prst="rect">
            <a:avLst/>
          </a:prstGeom>
        </p:spPr>
      </p:pic>
      <p:sp>
        <p:nvSpPr>
          <p:cNvPr id="8" name="Text Placeholder 1">
            <a:extLst>
              <a:ext uri="{FF2B5EF4-FFF2-40B4-BE49-F238E27FC236}">
                <a16:creationId xmlns:a16="http://schemas.microsoft.com/office/drawing/2014/main" id="{D94D1014-FB58-2A2D-A54B-BB9E02F95C01}"/>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Shadman</a:t>
            </a:r>
            <a:r>
              <a:rPr lang="es-CO" sz="1200" dirty="0">
                <a:solidFill>
                  <a:schemeClr val="accent5">
                    <a:lumMod val="50000"/>
                  </a:schemeClr>
                </a:solidFill>
              </a:rPr>
              <a:t> M., et al. JAMA 2023</a:t>
            </a:r>
            <a:endParaRPr lang="en-US" sz="1200" dirty="0">
              <a:solidFill>
                <a:schemeClr val="accent5">
                  <a:lumMod val="50000"/>
                </a:schemeClr>
              </a:solidFill>
            </a:endParaRPr>
          </a:p>
        </p:txBody>
      </p:sp>
      <p:sp>
        <p:nvSpPr>
          <p:cNvPr id="2" name="TextBox 1">
            <a:extLst>
              <a:ext uri="{FF2B5EF4-FFF2-40B4-BE49-F238E27FC236}">
                <a16:creationId xmlns:a16="http://schemas.microsoft.com/office/drawing/2014/main" id="{F67CC154-50E5-B45E-5EE0-565DD5D31891}"/>
              </a:ext>
            </a:extLst>
          </p:cNvPr>
          <p:cNvSpPr txBox="1"/>
          <p:nvPr/>
        </p:nvSpPr>
        <p:spPr>
          <a:xfrm>
            <a:off x="0" y="6448428"/>
            <a:ext cx="9712327" cy="415498"/>
          </a:xfrm>
          <a:prstGeom prst="rect">
            <a:avLst/>
          </a:prstGeom>
          <a:noFill/>
        </p:spPr>
        <p:txBody>
          <a:bodyPr wrap="square">
            <a:spAutoFit/>
          </a:bodyPr>
          <a:lstStyle/>
          <a:p>
            <a:r>
              <a:rPr lang="es-ES" sz="700" b="1" i="0" dirty="0">
                <a:solidFill>
                  <a:srgbClr val="444444"/>
                </a:solidFill>
                <a:effectLst/>
                <a:latin typeface="Calibri" panose="020F0502020204030204" pitchFamily="34" charset="0"/>
              </a:rPr>
              <a:t>"La información incluida en esta presentación puede hacer referencia a medicamentos o indicaciones que podrían no estar aprobadas en el país. Se presentan exclusivamente con fines educativos, considerando el derecho de la comunidad médica a estar debidamente informada en relación con los avances </a:t>
            </a:r>
            <a:r>
              <a:rPr lang="es-ES" sz="700" b="1" i="0" dirty="0" err="1">
                <a:solidFill>
                  <a:srgbClr val="444444"/>
                </a:solidFill>
                <a:effectLst/>
                <a:latin typeface="Calibri" panose="020F0502020204030204" pitchFamily="34" charset="0"/>
              </a:rPr>
              <a:t>cientificos</a:t>
            </a:r>
            <a:r>
              <a:rPr lang="es-ES" sz="700" b="1" i="0" dirty="0">
                <a:solidFill>
                  <a:srgbClr val="444444"/>
                </a:solidFill>
                <a:effectLst/>
                <a:latin typeface="Calibri" panose="020F0502020204030204" pitchFamily="34" charset="0"/>
              </a:rPr>
              <a:t> más recientes, según lo establece el código de la IFPMA. Bajo ninguna circunstancia esta información debe ser considerada como una recomendación para el uso de medicamentos o indicaciones. Por favor, consulte la IPP local"</a:t>
            </a:r>
            <a:endParaRPr lang="en-US" sz="700" b="1" dirty="0"/>
          </a:p>
        </p:txBody>
      </p:sp>
    </p:spTree>
    <p:extLst>
      <p:ext uri="{BB962C8B-B14F-4D97-AF65-F5344CB8AC3E}">
        <p14:creationId xmlns:p14="http://schemas.microsoft.com/office/powerpoint/2010/main" val="3577380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a:t>“</a:t>
            </a:r>
            <a:r>
              <a:rPr lang="es-CO" b="1" dirty="0" err="1"/>
              <a:t>Finit</a:t>
            </a:r>
            <a:r>
              <a:rPr lang="es-CO" b="1" dirty="0"/>
              <a:t>” MRD </a:t>
            </a:r>
            <a:r>
              <a:rPr lang="es-CO" b="1" dirty="0" err="1"/>
              <a:t>guided</a:t>
            </a:r>
            <a:r>
              <a:rPr lang="es-CO" b="1" dirty="0"/>
              <a:t> </a:t>
            </a:r>
            <a:r>
              <a:rPr lang="es-CO" b="1" dirty="0" err="1"/>
              <a:t>therapies</a:t>
            </a:r>
            <a:r>
              <a:rPr lang="es-CO" b="1" dirty="0"/>
              <a:t>: </a:t>
            </a:r>
            <a:r>
              <a:rPr lang="es-CO" b="1" dirty="0" err="1"/>
              <a:t>Frontline</a:t>
            </a:r>
            <a:r>
              <a:rPr lang="es-CO" b="1" dirty="0"/>
              <a:t> </a:t>
            </a:r>
            <a:r>
              <a:rPr lang="es-CO" b="1" dirty="0" err="1"/>
              <a:t>combinations</a:t>
            </a:r>
            <a:r>
              <a:rPr lang="es-CO" b="1" dirty="0"/>
              <a:t> </a:t>
            </a:r>
            <a:r>
              <a:rPr lang="es-CO" b="1" dirty="0" err="1"/>
              <a:t>with</a:t>
            </a:r>
            <a:r>
              <a:rPr lang="es-CO" b="1" dirty="0"/>
              <a:t> BCL2i</a:t>
            </a:r>
            <a:endParaRPr lang="es-ES" b="1" dirty="0"/>
          </a:p>
        </p:txBody>
      </p:sp>
      <p:sp>
        <p:nvSpPr>
          <p:cNvPr id="8" name="Text Placeholder 1">
            <a:extLst>
              <a:ext uri="{FF2B5EF4-FFF2-40B4-BE49-F238E27FC236}">
                <a16:creationId xmlns:a16="http://schemas.microsoft.com/office/drawing/2014/main" id="{D94D1014-FB58-2A2D-A54B-BB9E02F95C01}"/>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Eichhorst</a:t>
            </a:r>
            <a:r>
              <a:rPr lang="es-CO" sz="1200" dirty="0">
                <a:solidFill>
                  <a:schemeClr val="accent5">
                    <a:lumMod val="50000"/>
                  </a:schemeClr>
                </a:solidFill>
              </a:rPr>
              <a:t> B., et al. NEJM 2023</a:t>
            </a:r>
            <a:endParaRPr lang="en-US" sz="1200" dirty="0">
              <a:solidFill>
                <a:schemeClr val="accent5">
                  <a:lumMod val="50000"/>
                </a:schemeClr>
              </a:solidFill>
            </a:endParaRPr>
          </a:p>
        </p:txBody>
      </p:sp>
      <p:grpSp>
        <p:nvGrpSpPr>
          <p:cNvPr id="12" name="Grupo 11">
            <a:extLst>
              <a:ext uri="{FF2B5EF4-FFF2-40B4-BE49-F238E27FC236}">
                <a16:creationId xmlns:a16="http://schemas.microsoft.com/office/drawing/2014/main" id="{156FB23E-DD55-98CB-8CF1-A0A057D6B6FC}"/>
              </a:ext>
            </a:extLst>
          </p:cNvPr>
          <p:cNvGrpSpPr/>
          <p:nvPr/>
        </p:nvGrpSpPr>
        <p:grpSpPr>
          <a:xfrm>
            <a:off x="-2656" y="1205347"/>
            <a:ext cx="12159909" cy="4524893"/>
            <a:chOff x="-2656" y="1205347"/>
            <a:chExt cx="12159909" cy="4524893"/>
          </a:xfrm>
        </p:grpSpPr>
        <p:pic>
          <p:nvPicPr>
            <p:cNvPr id="4" name="Imagen 3">
              <a:extLst>
                <a:ext uri="{FF2B5EF4-FFF2-40B4-BE49-F238E27FC236}">
                  <a16:creationId xmlns:a16="http://schemas.microsoft.com/office/drawing/2014/main" id="{C91854BF-649F-C774-A597-6390BCCA7E0B}"/>
                </a:ext>
              </a:extLst>
            </p:cNvPr>
            <p:cNvPicPr>
              <a:picLocks noChangeAspect="1"/>
            </p:cNvPicPr>
            <p:nvPr/>
          </p:nvPicPr>
          <p:blipFill rotWithShape="1">
            <a:blip r:embed="rId2"/>
            <a:srcRect t="1507" r="1088"/>
            <a:stretch/>
          </p:blipFill>
          <p:spPr>
            <a:xfrm>
              <a:off x="-2656" y="1249679"/>
              <a:ext cx="5113547" cy="4480561"/>
            </a:xfrm>
            <a:prstGeom prst="rect">
              <a:avLst/>
            </a:prstGeom>
          </p:spPr>
        </p:pic>
        <p:pic>
          <p:nvPicPr>
            <p:cNvPr id="6" name="Imagen 5">
              <a:extLst>
                <a:ext uri="{FF2B5EF4-FFF2-40B4-BE49-F238E27FC236}">
                  <a16:creationId xmlns:a16="http://schemas.microsoft.com/office/drawing/2014/main" id="{509AA4EA-5C42-11F5-5914-C97FB298A011}"/>
                </a:ext>
              </a:extLst>
            </p:cNvPr>
            <p:cNvPicPr>
              <a:picLocks noChangeAspect="1"/>
            </p:cNvPicPr>
            <p:nvPr/>
          </p:nvPicPr>
          <p:blipFill>
            <a:blip r:embed="rId3"/>
            <a:stretch>
              <a:fillRect/>
            </a:stretch>
          </p:blipFill>
          <p:spPr>
            <a:xfrm>
              <a:off x="5357093" y="1971040"/>
              <a:ext cx="6800160" cy="2936240"/>
            </a:xfrm>
            <a:prstGeom prst="rect">
              <a:avLst/>
            </a:prstGeom>
          </p:spPr>
        </p:pic>
        <p:sp>
          <p:nvSpPr>
            <p:cNvPr id="7" name="Rectángulo 6">
              <a:extLst>
                <a:ext uri="{FF2B5EF4-FFF2-40B4-BE49-F238E27FC236}">
                  <a16:creationId xmlns:a16="http://schemas.microsoft.com/office/drawing/2014/main" id="{75E3B3AD-CA74-6C58-E39D-14BB8C5F1E50}"/>
                </a:ext>
              </a:extLst>
            </p:cNvPr>
            <p:cNvSpPr/>
            <p:nvPr/>
          </p:nvSpPr>
          <p:spPr>
            <a:xfrm>
              <a:off x="5357093" y="1971040"/>
              <a:ext cx="119147" cy="237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C93434CB-F2DA-BDC1-F33A-9C04C538366F}"/>
                </a:ext>
              </a:extLst>
            </p:cNvPr>
            <p:cNvSpPr/>
            <p:nvPr/>
          </p:nvSpPr>
          <p:spPr>
            <a:xfrm>
              <a:off x="23093" y="1205347"/>
              <a:ext cx="119147" cy="237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2FC01BC5-13B2-FBB9-BF4B-736C09366B28}"/>
                </a:ext>
              </a:extLst>
            </p:cNvPr>
            <p:cNvSpPr/>
            <p:nvPr/>
          </p:nvSpPr>
          <p:spPr>
            <a:xfrm>
              <a:off x="2773" y="3521827"/>
              <a:ext cx="119147" cy="237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17375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34392" y="6224152"/>
            <a:ext cx="10592372" cy="461665"/>
          </a:xfrm>
          <a:prstGeom prst="rect">
            <a:avLst/>
          </a:prstGeom>
          <a:noFill/>
        </p:spPr>
        <p:txBody>
          <a:bodyPr wrap="square" rtlCol="0">
            <a:spAutoFit/>
          </a:bodyPr>
          <a:lstStyle/>
          <a:p>
            <a:pPr algn="r"/>
            <a:r>
              <a:rPr lang="es-ES_tradnl" sz="1200" dirty="0">
                <a:solidFill>
                  <a:schemeClr val="accent5">
                    <a:lumMod val="50000"/>
                  </a:schemeClr>
                </a:solidFill>
              </a:rPr>
              <a:t>Adaptado de Ospina J.</a:t>
            </a:r>
          </a:p>
          <a:p>
            <a:pPr algn="r"/>
            <a:r>
              <a:rPr lang="es-ES_tradnl" sz="1200" dirty="0">
                <a:solidFill>
                  <a:schemeClr val="accent5">
                    <a:lumMod val="50000"/>
                  </a:schemeClr>
                </a:solidFill>
              </a:rPr>
              <a:t>T-</a:t>
            </a:r>
            <a:r>
              <a:rPr lang="es-ES_tradnl" sz="1200" dirty="0" err="1">
                <a:solidFill>
                  <a:schemeClr val="accent5">
                    <a:lumMod val="50000"/>
                  </a:schemeClr>
                </a:solidFill>
              </a:rPr>
              <a:t>Cell</a:t>
            </a:r>
            <a:r>
              <a:rPr lang="es-ES_tradnl" sz="1200" dirty="0">
                <a:solidFill>
                  <a:schemeClr val="accent5">
                    <a:lumMod val="50000"/>
                  </a:schemeClr>
                </a:solidFill>
              </a:rPr>
              <a:t> </a:t>
            </a:r>
            <a:r>
              <a:rPr lang="es-ES_tradnl" sz="1200" dirty="0" err="1">
                <a:solidFill>
                  <a:schemeClr val="accent5">
                    <a:lumMod val="50000"/>
                  </a:schemeClr>
                </a:solidFill>
              </a:rPr>
              <a:t>Forum</a:t>
            </a:r>
            <a:r>
              <a:rPr lang="es-ES_tradnl" sz="1200" dirty="0">
                <a:solidFill>
                  <a:schemeClr val="accent5">
                    <a:lumMod val="50000"/>
                  </a:schemeClr>
                </a:solidFill>
              </a:rPr>
              <a:t>, La </a:t>
            </a:r>
            <a:r>
              <a:rPr lang="es-ES_tradnl" sz="1200" dirty="0" err="1">
                <a:solidFill>
                  <a:schemeClr val="accent5">
                    <a:lumMod val="50000"/>
                  </a:schemeClr>
                </a:solidFill>
              </a:rPr>
              <a:t>Jolla</a:t>
            </a:r>
            <a:r>
              <a:rPr lang="es-ES_tradnl" sz="1200" dirty="0">
                <a:solidFill>
                  <a:schemeClr val="accent5">
                    <a:lumMod val="50000"/>
                  </a:schemeClr>
                </a:solidFill>
              </a:rPr>
              <a:t> CA, 2020</a:t>
            </a:r>
            <a:endParaRPr lang="es-ES" sz="1200" dirty="0">
              <a:solidFill>
                <a:schemeClr val="accent5">
                  <a:lumMod val="50000"/>
                </a:schemeClr>
              </a:solidFill>
            </a:endParaRPr>
          </a:p>
        </p:txBody>
      </p:sp>
      <p:sp>
        <p:nvSpPr>
          <p:cNvPr id="3" name="Flecha derecha 2"/>
          <p:cNvSpPr/>
          <p:nvPr/>
        </p:nvSpPr>
        <p:spPr>
          <a:xfrm>
            <a:off x="362876" y="3096952"/>
            <a:ext cx="11002932" cy="1386502"/>
          </a:xfrm>
          <a:prstGeom prst="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rgbClr val="800000"/>
                </a:solidFill>
              </a:rPr>
              <a:t>1970		1980		1990		2000		2010		2023</a:t>
            </a:r>
          </a:p>
        </p:txBody>
      </p:sp>
      <p:sp>
        <p:nvSpPr>
          <p:cNvPr id="4" name="Rectángulo 3"/>
          <p:cNvSpPr/>
          <p:nvPr/>
        </p:nvSpPr>
        <p:spPr>
          <a:xfrm>
            <a:off x="103679" y="2047356"/>
            <a:ext cx="1503345" cy="73860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err="1">
                <a:solidFill>
                  <a:schemeClr val="bg2">
                    <a:lumMod val="25000"/>
                  </a:schemeClr>
                </a:solidFill>
              </a:rPr>
              <a:t>Rappaport</a:t>
            </a:r>
            <a:r>
              <a:rPr lang="es-ES" b="1" dirty="0">
                <a:solidFill>
                  <a:schemeClr val="bg2">
                    <a:lumMod val="25000"/>
                  </a:schemeClr>
                </a:solidFill>
              </a:rPr>
              <a:t> 1956-1966</a:t>
            </a:r>
          </a:p>
        </p:txBody>
      </p:sp>
      <p:sp>
        <p:nvSpPr>
          <p:cNvPr id="5" name="Rectángulo 4"/>
          <p:cNvSpPr/>
          <p:nvPr/>
        </p:nvSpPr>
        <p:spPr>
          <a:xfrm>
            <a:off x="1746466" y="2057218"/>
            <a:ext cx="819589" cy="73860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chemeClr val="bg2">
                    <a:lumMod val="25000"/>
                  </a:schemeClr>
                </a:solidFill>
              </a:rPr>
              <a:t>Kiel</a:t>
            </a:r>
          </a:p>
          <a:p>
            <a:pPr algn="ctr"/>
            <a:r>
              <a:rPr lang="es-ES" b="1" dirty="0">
                <a:solidFill>
                  <a:schemeClr val="bg2">
                    <a:lumMod val="25000"/>
                  </a:schemeClr>
                </a:solidFill>
              </a:rPr>
              <a:t>1974</a:t>
            </a:r>
          </a:p>
        </p:txBody>
      </p:sp>
      <p:sp>
        <p:nvSpPr>
          <p:cNvPr id="6" name="Rectángulo 5"/>
          <p:cNvSpPr/>
          <p:nvPr/>
        </p:nvSpPr>
        <p:spPr>
          <a:xfrm>
            <a:off x="2741256" y="2041164"/>
            <a:ext cx="991187" cy="73860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chemeClr val="bg2">
                    <a:lumMod val="25000"/>
                  </a:schemeClr>
                </a:solidFill>
              </a:rPr>
              <a:t>NCI WF</a:t>
            </a:r>
          </a:p>
          <a:p>
            <a:pPr algn="ctr"/>
            <a:r>
              <a:rPr lang="es-ES" b="1" dirty="0">
                <a:solidFill>
                  <a:schemeClr val="bg2">
                    <a:lumMod val="25000"/>
                  </a:schemeClr>
                </a:solidFill>
              </a:rPr>
              <a:t>1982</a:t>
            </a:r>
          </a:p>
        </p:txBody>
      </p:sp>
      <p:sp>
        <p:nvSpPr>
          <p:cNvPr id="7" name="Rectángulo 6"/>
          <p:cNvSpPr/>
          <p:nvPr/>
        </p:nvSpPr>
        <p:spPr>
          <a:xfrm>
            <a:off x="3829886" y="2041164"/>
            <a:ext cx="819589" cy="73860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chemeClr val="bg2">
                    <a:lumMod val="25000"/>
                  </a:schemeClr>
                </a:solidFill>
              </a:rPr>
              <a:t>Kiel</a:t>
            </a:r>
          </a:p>
          <a:p>
            <a:pPr algn="ctr"/>
            <a:r>
              <a:rPr lang="es-ES" b="1" dirty="0">
                <a:solidFill>
                  <a:schemeClr val="bg2">
                    <a:lumMod val="25000"/>
                  </a:schemeClr>
                </a:solidFill>
              </a:rPr>
              <a:t>1988</a:t>
            </a:r>
          </a:p>
        </p:txBody>
      </p:sp>
      <p:sp>
        <p:nvSpPr>
          <p:cNvPr id="8" name="Rectángulo 7"/>
          <p:cNvSpPr/>
          <p:nvPr/>
        </p:nvSpPr>
        <p:spPr>
          <a:xfrm>
            <a:off x="4772837" y="2051026"/>
            <a:ext cx="1460862" cy="73860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chemeClr val="bg2">
                    <a:lumMod val="25000"/>
                  </a:schemeClr>
                </a:solidFill>
              </a:rPr>
              <a:t>REAL</a:t>
            </a:r>
          </a:p>
          <a:p>
            <a:pPr algn="ctr"/>
            <a:r>
              <a:rPr lang="es-ES" b="1" dirty="0">
                <a:solidFill>
                  <a:schemeClr val="bg2">
                    <a:lumMod val="25000"/>
                  </a:schemeClr>
                </a:solidFill>
              </a:rPr>
              <a:t>1994</a:t>
            </a:r>
          </a:p>
        </p:txBody>
      </p:sp>
      <p:cxnSp>
        <p:nvCxnSpPr>
          <p:cNvPr id="9" name="Conector recto de flecha 8"/>
          <p:cNvCxnSpPr>
            <a:stCxn id="4" idx="2"/>
          </p:cNvCxnSpPr>
          <p:nvPr/>
        </p:nvCxnSpPr>
        <p:spPr>
          <a:xfrm flipH="1">
            <a:off x="842392" y="2785960"/>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Conector recto de flecha 9"/>
          <p:cNvCxnSpPr/>
          <p:nvPr/>
        </p:nvCxnSpPr>
        <p:spPr>
          <a:xfrm flipH="1">
            <a:off x="2122301" y="2782865"/>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recto de flecha 10"/>
          <p:cNvCxnSpPr/>
          <p:nvPr/>
        </p:nvCxnSpPr>
        <p:spPr>
          <a:xfrm flipH="1">
            <a:off x="3233732" y="2792728"/>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de flecha 11"/>
          <p:cNvCxnSpPr/>
          <p:nvPr/>
        </p:nvCxnSpPr>
        <p:spPr>
          <a:xfrm flipH="1">
            <a:off x="7008660" y="2770485"/>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H="1">
            <a:off x="8348647" y="2793306"/>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Conector recto de flecha 13"/>
          <p:cNvCxnSpPr/>
          <p:nvPr/>
        </p:nvCxnSpPr>
        <p:spPr>
          <a:xfrm flipH="1">
            <a:off x="9866556" y="2790211"/>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Rectángulo 14"/>
          <p:cNvSpPr/>
          <p:nvPr/>
        </p:nvSpPr>
        <p:spPr>
          <a:xfrm>
            <a:off x="103679" y="1373544"/>
            <a:ext cx="1516305" cy="427613"/>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Morphology</a:t>
            </a:r>
            <a:endParaRPr lang="es-ES" sz="1600" b="1" dirty="0">
              <a:solidFill>
                <a:srgbClr val="3B3838"/>
              </a:solidFill>
            </a:endParaRPr>
          </a:p>
        </p:txBody>
      </p:sp>
      <p:sp>
        <p:nvSpPr>
          <p:cNvPr id="16" name="Rectángulo 15"/>
          <p:cNvSpPr/>
          <p:nvPr/>
        </p:nvSpPr>
        <p:spPr>
          <a:xfrm>
            <a:off x="1798304" y="1240869"/>
            <a:ext cx="767751" cy="663951"/>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100" b="1" dirty="0" err="1">
                <a:solidFill>
                  <a:srgbClr val="3B3838"/>
                </a:solidFill>
              </a:rPr>
              <a:t>Cellular</a:t>
            </a:r>
            <a:endParaRPr lang="es-ES" sz="1100" b="1" dirty="0">
              <a:solidFill>
                <a:srgbClr val="3B3838"/>
              </a:solidFill>
            </a:endParaRPr>
          </a:p>
          <a:p>
            <a:pPr algn="ctr"/>
            <a:r>
              <a:rPr lang="es-ES" sz="1100" b="1" dirty="0" err="1">
                <a:solidFill>
                  <a:srgbClr val="3B3838"/>
                </a:solidFill>
              </a:rPr>
              <a:t>Ontogeny</a:t>
            </a:r>
            <a:endParaRPr lang="es-ES" sz="1100" b="1" dirty="0">
              <a:solidFill>
                <a:srgbClr val="3B3838"/>
              </a:solidFill>
            </a:endParaRPr>
          </a:p>
        </p:txBody>
      </p:sp>
      <p:sp>
        <p:nvSpPr>
          <p:cNvPr id="17" name="Rectángulo 16"/>
          <p:cNvSpPr/>
          <p:nvPr/>
        </p:nvSpPr>
        <p:spPr>
          <a:xfrm>
            <a:off x="2754216" y="1250732"/>
            <a:ext cx="1004147" cy="663951"/>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err="1">
                <a:solidFill>
                  <a:srgbClr val="3B3838"/>
                </a:solidFill>
              </a:rPr>
              <a:t>Survival</a:t>
            </a:r>
            <a:r>
              <a:rPr lang="es-ES" sz="1400" b="1" dirty="0">
                <a:solidFill>
                  <a:srgbClr val="3B3838"/>
                </a:solidFill>
              </a:rPr>
              <a:t> </a:t>
            </a:r>
            <a:r>
              <a:rPr lang="es-ES" sz="1400" b="1" dirty="0" err="1">
                <a:solidFill>
                  <a:srgbClr val="3B3838"/>
                </a:solidFill>
              </a:rPr>
              <a:t>grouping</a:t>
            </a:r>
            <a:endParaRPr lang="es-ES" sz="1400" b="1" dirty="0">
              <a:solidFill>
                <a:srgbClr val="3B3838"/>
              </a:solidFill>
            </a:endParaRPr>
          </a:p>
        </p:txBody>
      </p:sp>
      <p:sp>
        <p:nvSpPr>
          <p:cNvPr id="18" name="Rectángulo 17"/>
          <p:cNvSpPr/>
          <p:nvPr/>
        </p:nvSpPr>
        <p:spPr>
          <a:xfrm>
            <a:off x="3842845" y="1237774"/>
            <a:ext cx="887508" cy="663951"/>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rgbClr val="3B3838"/>
                </a:solidFill>
              </a:rPr>
              <a:t>Nodal </a:t>
            </a:r>
            <a:r>
              <a:rPr lang="es-ES" sz="1100" b="1" dirty="0" err="1">
                <a:solidFill>
                  <a:srgbClr val="3B3838"/>
                </a:solidFill>
              </a:rPr>
              <a:t>Lymphomas</a:t>
            </a:r>
            <a:endParaRPr lang="es-ES" sz="1100" b="1" dirty="0">
              <a:solidFill>
                <a:srgbClr val="3B3838"/>
              </a:solidFill>
            </a:endParaRPr>
          </a:p>
        </p:txBody>
      </p:sp>
      <p:sp>
        <p:nvSpPr>
          <p:cNvPr id="19" name="Rectángulo 18"/>
          <p:cNvSpPr/>
          <p:nvPr/>
        </p:nvSpPr>
        <p:spPr>
          <a:xfrm>
            <a:off x="4843874" y="1253828"/>
            <a:ext cx="5705462" cy="275211"/>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Multiple</a:t>
            </a:r>
            <a:r>
              <a:rPr lang="es-ES" sz="1600" b="1" dirty="0">
                <a:solidFill>
                  <a:srgbClr val="3B3838"/>
                </a:solidFill>
              </a:rPr>
              <a:t> </a:t>
            </a:r>
            <a:r>
              <a:rPr lang="es-ES" sz="1600" b="1" dirty="0" err="1">
                <a:solidFill>
                  <a:srgbClr val="3B3838"/>
                </a:solidFill>
              </a:rPr>
              <a:t>Parameters</a:t>
            </a:r>
            <a:endParaRPr lang="es-ES" sz="1600" b="1" dirty="0">
              <a:solidFill>
                <a:srgbClr val="3B3838"/>
              </a:solidFill>
            </a:endParaRPr>
          </a:p>
        </p:txBody>
      </p:sp>
      <p:sp>
        <p:nvSpPr>
          <p:cNvPr id="20" name="CuadroTexto 19"/>
          <p:cNvSpPr txBox="1"/>
          <p:nvPr/>
        </p:nvSpPr>
        <p:spPr>
          <a:xfrm>
            <a:off x="6337378" y="1554955"/>
            <a:ext cx="4224918" cy="307777"/>
          </a:xfrm>
          <a:prstGeom prst="rect">
            <a:avLst/>
          </a:prstGeom>
          <a:noFill/>
        </p:spPr>
        <p:txBody>
          <a:bodyPr wrap="square" rtlCol="0">
            <a:spAutoFit/>
          </a:bodyPr>
          <a:lstStyle/>
          <a:p>
            <a:pPr algn="ctr"/>
            <a:r>
              <a:rPr lang="es-ES" sz="1400" b="1" dirty="0" err="1">
                <a:solidFill>
                  <a:srgbClr val="FF6600"/>
                </a:solidFill>
              </a:rPr>
              <a:t>First</a:t>
            </a:r>
            <a:r>
              <a:rPr lang="es-ES" sz="1400" b="1" dirty="0">
                <a:solidFill>
                  <a:srgbClr val="FF6600"/>
                </a:solidFill>
              </a:rPr>
              <a:t> </a:t>
            </a:r>
            <a:r>
              <a:rPr lang="es-ES" sz="1400" b="1" dirty="0" err="1">
                <a:solidFill>
                  <a:srgbClr val="FF6600"/>
                </a:solidFill>
              </a:rPr>
              <a:t>international</a:t>
            </a:r>
            <a:r>
              <a:rPr lang="es-ES" sz="1400" b="1" dirty="0">
                <a:solidFill>
                  <a:srgbClr val="FF6600"/>
                </a:solidFill>
              </a:rPr>
              <a:t> </a:t>
            </a:r>
            <a:r>
              <a:rPr lang="es-ES" sz="1400" b="1" dirty="0" err="1">
                <a:solidFill>
                  <a:srgbClr val="FF6600"/>
                </a:solidFill>
              </a:rPr>
              <a:t>consensus</a:t>
            </a:r>
            <a:r>
              <a:rPr lang="es-ES" sz="1400" b="1" dirty="0">
                <a:solidFill>
                  <a:srgbClr val="FF6600"/>
                </a:solidFill>
              </a:rPr>
              <a:t> </a:t>
            </a:r>
            <a:r>
              <a:rPr lang="es-ES" sz="1400" b="1" dirty="0" err="1">
                <a:solidFill>
                  <a:srgbClr val="FF6600"/>
                </a:solidFill>
              </a:rPr>
              <a:t>Classification</a:t>
            </a:r>
            <a:endParaRPr lang="es-ES" sz="1400" b="1" dirty="0">
              <a:solidFill>
                <a:srgbClr val="FF6600"/>
              </a:solidFill>
            </a:endParaRPr>
          </a:p>
        </p:txBody>
      </p:sp>
      <p:sp>
        <p:nvSpPr>
          <p:cNvPr id="21" name="Rectángulo 20"/>
          <p:cNvSpPr/>
          <p:nvPr/>
        </p:nvSpPr>
        <p:spPr>
          <a:xfrm>
            <a:off x="100560" y="4337821"/>
            <a:ext cx="1516305" cy="427613"/>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3B3838"/>
                </a:solidFill>
              </a:rPr>
              <a:t>H &amp; E</a:t>
            </a:r>
          </a:p>
        </p:txBody>
      </p:sp>
      <p:sp>
        <p:nvSpPr>
          <p:cNvPr id="22" name="Rectángulo 21"/>
          <p:cNvSpPr/>
          <p:nvPr/>
        </p:nvSpPr>
        <p:spPr>
          <a:xfrm>
            <a:off x="97442" y="4943749"/>
            <a:ext cx="1516305"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Histology</a:t>
            </a:r>
            <a:endParaRPr lang="es-ES" sz="1600" b="1" dirty="0">
              <a:solidFill>
                <a:srgbClr val="3B3838"/>
              </a:solidFill>
            </a:endParaRPr>
          </a:p>
        </p:txBody>
      </p:sp>
      <p:sp>
        <p:nvSpPr>
          <p:cNvPr id="23" name="Rectángulo 22"/>
          <p:cNvSpPr/>
          <p:nvPr/>
        </p:nvSpPr>
        <p:spPr>
          <a:xfrm>
            <a:off x="120243" y="5446013"/>
            <a:ext cx="1516305" cy="68310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Clinical</a:t>
            </a:r>
            <a:r>
              <a:rPr lang="es-ES" sz="1600" b="1" dirty="0">
                <a:solidFill>
                  <a:srgbClr val="3B3838"/>
                </a:solidFill>
              </a:rPr>
              <a:t> </a:t>
            </a:r>
            <a:r>
              <a:rPr lang="es-ES" sz="1600" b="1" dirty="0" err="1">
                <a:solidFill>
                  <a:srgbClr val="3B3838"/>
                </a:solidFill>
              </a:rPr>
              <a:t>Behavior</a:t>
            </a:r>
            <a:endParaRPr lang="es-ES" sz="1600" b="1" dirty="0">
              <a:solidFill>
                <a:srgbClr val="3B3838"/>
              </a:solidFill>
            </a:endParaRPr>
          </a:p>
        </p:txBody>
      </p:sp>
      <p:sp>
        <p:nvSpPr>
          <p:cNvPr id="24" name="Rectángulo 23"/>
          <p:cNvSpPr/>
          <p:nvPr/>
        </p:nvSpPr>
        <p:spPr>
          <a:xfrm>
            <a:off x="1743344" y="4334725"/>
            <a:ext cx="1516305" cy="427613"/>
          </a:xfrm>
          <a:prstGeom prst="rect">
            <a:avLst/>
          </a:prstGeom>
          <a:solidFill>
            <a:srgbClr val="FAC8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Immunology</a:t>
            </a:r>
            <a:endParaRPr lang="es-ES" sz="1600" b="1" dirty="0">
              <a:solidFill>
                <a:srgbClr val="3B3838"/>
              </a:solidFill>
            </a:endParaRPr>
          </a:p>
        </p:txBody>
      </p:sp>
      <p:sp>
        <p:nvSpPr>
          <p:cNvPr id="25" name="Rectángulo 24"/>
          <p:cNvSpPr/>
          <p:nvPr/>
        </p:nvSpPr>
        <p:spPr>
          <a:xfrm>
            <a:off x="3373169" y="4344587"/>
            <a:ext cx="1516305" cy="427613"/>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Genetics</a:t>
            </a:r>
            <a:endParaRPr lang="es-ES" sz="1600" b="1" dirty="0">
              <a:solidFill>
                <a:srgbClr val="3B3838"/>
              </a:solidFill>
            </a:endParaRPr>
          </a:p>
        </p:txBody>
      </p:sp>
      <p:sp>
        <p:nvSpPr>
          <p:cNvPr id="26" name="Rectángulo 25"/>
          <p:cNvSpPr/>
          <p:nvPr/>
        </p:nvSpPr>
        <p:spPr>
          <a:xfrm>
            <a:off x="5002994" y="4341491"/>
            <a:ext cx="1516305" cy="427613"/>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3B3838"/>
                </a:solidFill>
              </a:rPr>
              <a:t>Molecular</a:t>
            </a:r>
          </a:p>
        </p:txBody>
      </p:sp>
      <p:sp>
        <p:nvSpPr>
          <p:cNvPr id="27" name="Rectángulo 26"/>
          <p:cNvSpPr/>
          <p:nvPr/>
        </p:nvSpPr>
        <p:spPr>
          <a:xfrm>
            <a:off x="2012386" y="4953612"/>
            <a:ext cx="3845479"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Immunohistochemistry</a:t>
            </a:r>
            <a:endParaRPr lang="es-ES" sz="1600" b="1" dirty="0">
              <a:solidFill>
                <a:srgbClr val="3B3838"/>
              </a:solidFill>
            </a:endParaRPr>
          </a:p>
        </p:txBody>
      </p:sp>
      <p:sp>
        <p:nvSpPr>
          <p:cNvPr id="28" name="Rectángulo 27"/>
          <p:cNvSpPr/>
          <p:nvPr/>
        </p:nvSpPr>
        <p:spPr>
          <a:xfrm>
            <a:off x="4834032" y="5446013"/>
            <a:ext cx="1157034"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3B3838"/>
                </a:solidFill>
              </a:rPr>
              <a:t>PCR</a:t>
            </a:r>
          </a:p>
        </p:txBody>
      </p:sp>
      <p:sp>
        <p:nvSpPr>
          <p:cNvPr id="29" name="Rectángulo 28"/>
          <p:cNvSpPr/>
          <p:nvPr/>
        </p:nvSpPr>
        <p:spPr>
          <a:xfrm>
            <a:off x="6113941" y="5442917"/>
            <a:ext cx="1157034"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3B3838"/>
                </a:solidFill>
              </a:rPr>
              <a:t>FISH</a:t>
            </a:r>
          </a:p>
        </p:txBody>
      </p:sp>
      <p:sp>
        <p:nvSpPr>
          <p:cNvPr id="30" name="Rectángulo 29"/>
          <p:cNvSpPr/>
          <p:nvPr/>
        </p:nvSpPr>
        <p:spPr>
          <a:xfrm>
            <a:off x="8618391" y="5415059"/>
            <a:ext cx="2027977"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Sequencing</a:t>
            </a:r>
            <a:endParaRPr lang="es-ES" sz="1600" b="1" dirty="0">
              <a:solidFill>
                <a:srgbClr val="3B3838"/>
              </a:solidFill>
            </a:endParaRPr>
          </a:p>
        </p:txBody>
      </p:sp>
      <p:sp>
        <p:nvSpPr>
          <p:cNvPr id="31" name="Rectángulo 30"/>
          <p:cNvSpPr/>
          <p:nvPr/>
        </p:nvSpPr>
        <p:spPr>
          <a:xfrm>
            <a:off x="7181441" y="4921504"/>
            <a:ext cx="1516305"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i="1" dirty="0" err="1">
                <a:solidFill>
                  <a:srgbClr val="3B3838"/>
                </a:solidFill>
              </a:rPr>
              <a:t>Microarrays</a:t>
            </a:r>
            <a:endParaRPr lang="es-ES" sz="1600" b="1" i="1" dirty="0">
              <a:solidFill>
                <a:srgbClr val="3B3838"/>
              </a:solidFill>
            </a:endParaRPr>
          </a:p>
        </p:txBody>
      </p:sp>
      <p:sp>
        <p:nvSpPr>
          <p:cNvPr id="32" name="Rectángulo 31"/>
          <p:cNvSpPr/>
          <p:nvPr/>
        </p:nvSpPr>
        <p:spPr>
          <a:xfrm>
            <a:off x="6671699" y="4338395"/>
            <a:ext cx="3566600" cy="427613"/>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i="1" dirty="0">
                <a:solidFill>
                  <a:srgbClr val="3B3838"/>
                </a:solidFill>
              </a:rPr>
              <a:t>High </a:t>
            </a:r>
            <a:r>
              <a:rPr lang="es-ES" sz="1600" b="1" i="1" dirty="0" err="1">
                <a:solidFill>
                  <a:srgbClr val="3B3838"/>
                </a:solidFill>
              </a:rPr>
              <a:t>throughput</a:t>
            </a:r>
            <a:endParaRPr lang="es-ES" sz="1600" b="1" i="1" dirty="0">
              <a:solidFill>
                <a:srgbClr val="3B3838"/>
              </a:solidFill>
            </a:endParaRPr>
          </a:p>
        </p:txBody>
      </p:sp>
      <p:sp>
        <p:nvSpPr>
          <p:cNvPr id="33" name="Rectángulo 32"/>
          <p:cNvSpPr/>
          <p:nvPr/>
        </p:nvSpPr>
        <p:spPr>
          <a:xfrm>
            <a:off x="11456529" y="2604549"/>
            <a:ext cx="570235" cy="2371305"/>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s-ES" sz="2200" dirty="0" err="1"/>
              <a:t>Personalization</a:t>
            </a:r>
            <a:endParaRPr lang="es-ES" sz="2200" dirty="0"/>
          </a:p>
        </p:txBody>
      </p:sp>
      <p:sp>
        <p:nvSpPr>
          <p:cNvPr id="34" name="Título 1"/>
          <p:cNvSpPr txBox="1">
            <a:spLocks/>
          </p:cNvSpPr>
          <p:nvPr/>
        </p:nvSpPr>
        <p:spPr>
          <a:xfrm>
            <a:off x="0" y="83676"/>
            <a:ext cx="9976555" cy="416833"/>
          </a:xfrm>
          <a:prstGeom prst="rect">
            <a:avLst/>
          </a:prstGeom>
          <a:solidFill>
            <a:schemeClr val="accent1"/>
          </a:solidFill>
        </p:spPr>
        <p:txBody>
          <a:bodyPr vert="horz" lIns="1188720" tIns="45720" rIns="274320" bIns="45720" rtlCol="0" anchor="ctr">
            <a:normAutofit fontScale="925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 sz="2800" b="1" dirty="0" err="1"/>
              <a:t>Evolution</a:t>
            </a:r>
            <a:r>
              <a:rPr lang="es-ES" sz="2800" b="1" dirty="0"/>
              <a:t> </a:t>
            </a:r>
            <a:r>
              <a:rPr lang="es-ES" sz="2800" b="1" dirty="0" err="1"/>
              <a:t>on</a:t>
            </a:r>
            <a:r>
              <a:rPr lang="es-ES" sz="2800" b="1" dirty="0"/>
              <a:t> </a:t>
            </a:r>
            <a:r>
              <a:rPr lang="es-ES" sz="2800" b="1" dirty="0" err="1"/>
              <a:t>knowledge</a:t>
            </a:r>
            <a:r>
              <a:rPr lang="es-ES" sz="2800" b="1" dirty="0"/>
              <a:t> of </a:t>
            </a:r>
            <a:r>
              <a:rPr lang="es-ES" sz="2800" b="1" dirty="0" err="1"/>
              <a:t>Lymphoid</a:t>
            </a:r>
            <a:r>
              <a:rPr lang="es-ES" sz="2800" b="1" dirty="0"/>
              <a:t> </a:t>
            </a:r>
            <a:r>
              <a:rPr lang="es-ES" sz="2800" b="1" dirty="0" err="1"/>
              <a:t>Neoplasms</a:t>
            </a:r>
            <a:endParaRPr lang="es-ES" sz="2800" b="1" dirty="0"/>
          </a:p>
        </p:txBody>
      </p:sp>
      <p:sp>
        <p:nvSpPr>
          <p:cNvPr id="35" name="Rectángulo 34"/>
          <p:cNvSpPr/>
          <p:nvPr/>
        </p:nvSpPr>
        <p:spPr>
          <a:xfrm>
            <a:off x="2502877" y="5457302"/>
            <a:ext cx="1157034" cy="525809"/>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err="1">
                <a:solidFill>
                  <a:srgbClr val="3B3838"/>
                </a:solidFill>
              </a:rPr>
              <a:t>Flow</a:t>
            </a:r>
            <a:r>
              <a:rPr lang="es-ES" sz="1600" b="1" dirty="0">
                <a:solidFill>
                  <a:srgbClr val="3B3838"/>
                </a:solidFill>
              </a:rPr>
              <a:t> </a:t>
            </a:r>
            <a:r>
              <a:rPr lang="es-ES" sz="1600" b="1" dirty="0" err="1">
                <a:solidFill>
                  <a:srgbClr val="3B3838"/>
                </a:solidFill>
              </a:rPr>
              <a:t>Citometry</a:t>
            </a:r>
            <a:endParaRPr lang="es-ES" sz="1600" b="1" dirty="0">
              <a:solidFill>
                <a:srgbClr val="3B3838"/>
              </a:solidFill>
            </a:endParaRPr>
          </a:p>
        </p:txBody>
      </p:sp>
      <p:sp>
        <p:nvSpPr>
          <p:cNvPr id="36" name="Rectángulo 35"/>
          <p:cNvSpPr/>
          <p:nvPr/>
        </p:nvSpPr>
        <p:spPr>
          <a:xfrm>
            <a:off x="9877777" y="4903872"/>
            <a:ext cx="777041"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3B3838"/>
                </a:solidFill>
              </a:rPr>
              <a:t>NGS</a:t>
            </a:r>
          </a:p>
        </p:txBody>
      </p:sp>
      <p:sp>
        <p:nvSpPr>
          <p:cNvPr id="37" name="Rectángulo 36"/>
          <p:cNvSpPr/>
          <p:nvPr/>
        </p:nvSpPr>
        <p:spPr>
          <a:xfrm>
            <a:off x="7391399" y="5437273"/>
            <a:ext cx="777041" cy="42761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3B3838"/>
                </a:solidFill>
              </a:rPr>
              <a:t>NGF</a:t>
            </a:r>
          </a:p>
        </p:txBody>
      </p:sp>
      <p:sp>
        <p:nvSpPr>
          <p:cNvPr id="38" name="Rectángulo 37"/>
          <p:cNvSpPr/>
          <p:nvPr/>
        </p:nvSpPr>
        <p:spPr>
          <a:xfrm>
            <a:off x="6337862" y="2034972"/>
            <a:ext cx="4211474" cy="75775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a:solidFill>
                  <a:schemeClr val="bg2">
                    <a:lumMod val="25000"/>
                  </a:schemeClr>
                </a:solidFill>
              </a:rPr>
              <a:t>WHO</a:t>
            </a:r>
          </a:p>
          <a:p>
            <a:pPr algn="ctr"/>
            <a:r>
              <a:rPr lang="es-ES" b="1" dirty="0">
                <a:solidFill>
                  <a:schemeClr val="bg2">
                    <a:lumMod val="25000"/>
                  </a:schemeClr>
                </a:solidFill>
              </a:rPr>
              <a:t>2001             2008           2016     2022</a:t>
            </a:r>
          </a:p>
        </p:txBody>
      </p:sp>
      <p:cxnSp>
        <p:nvCxnSpPr>
          <p:cNvPr id="39" name="Conector recto de flecha 38"/>
          <p:cNvCxnSpPr/>
          <p:nvPr/>
        </p:nvCxnSpPr>
        <p:spPr>
          <a:xfrm flipH="1">
            <a:off x="4215564" y="2802591"/>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Conector recto de flecha 39"/>
          <p:cNvCxnSpPr/>
          <p:nvPr/>
        </p:nvCxnSpPr>
        <p:spPr>
          <a:xfrm flipH="1">
            <a:off x="5508433" y="2799496"/>
            <a:ext cx="12960" cy="647899"/>
          </a:xfrm>
          <a:prstGeom prst="straightConnector1">
            <a:avLst/>
          </a:prstGeom>
          <a:ln w="38100"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41" name="CuadroTexto 40"/>
          <p:cNvSpPr txBox="1"/>
          <p:nvPr/>
        </p:nvSpPr>
        <p:spPr>
          <a:xfrm>
            <a:off x="9273219" y="2075933"/>
            <a:ext cx="1295991" cy="400110"/>
          </a:xfrm>
          <a:prstGeom prst="rect">
            <a:avLst/>
          </a:prstGeom>
          <a:noFill/>
        </p:spPr>
        <p:txBody>
          <a:bodyPr wrap="square" rtlCol="0">
            <a:spAutoFit/>
          </a:bodyPr>
          <a:lstStyle/>
          <a:p>
            <a:r>
              <a:rPr lang="es-ES" sz="2000" b="1" dirty="0">
                <a:solidFill>
                  <a:schemeClr val="accent1"/>
                </a:solidFill>
              </a:rPr>
              <a:t>WHO/ICC</a:t>
            </a:r>
            <a:endParaRPr lang="es-CO" sz="2000" b="1" dirty="0">
              <a:solidFill>
                <a:schemeClr val="accent1"/>
              </a:solidFill>
            </a:endParaRPr>
          </a:p>
        </p:txBody>
      </p:sp>
    </p:spTree>
    <p:extLst>
      <p:ext uri="{BB962C8B-B14F-4D97-AF65-F5344CB8AC3E}">
        <p14:creationId xmlns:p14="http://schemas.microsoft.com/office/powerpoint/2010/main" val="3170106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a:t>“</a:t>
            </a:r>
            <a:r>
              <a:rPr lang="es-CO" b="1" dirty="0" err="1"/>
              <a:t>Finit</a:t>
            </a:r>
            <a:r>
              <a:rPr lang="es-CO" b="1" dirty="0"/>
              <a:t>” MRD </a:t>
            </a:r>
            <a:r>
              <a:rPr lang="es-CO" b="1" dirty="0" err="1"/>
              <a:t>guided</a:t>
            </a:r>
            <a:r>
              <a:rPr lang="es-CO" b="1" dirty="0"/>
              <a:t> </a:t>
            </a:r>
            <a:r>
              <a:rPr lang="es-CO" b="1" dirty="0" err="1"/>
              <a:t>therapies</a:t>
            </a:r>
            <a:r>
              <a:rPr lang="es-CO" b="1" dirty="0"/>
              <a:t>: </a:t>
            </a:r>
            <a:r>
              <a:rPr lang="es-CO" b="1" dirty="0" err="1"/>
              <a:t>Frontline</a:t>
            </a:r>
            <a:r>
              <a:rPr lang="es-CO" b="1" dirty="0"/>
              <a:t> </a:t>
            </a:r>
            <a:r>
              <a:rPr lang="es-CO" b="1" dirty="0" err="1"/>
              <a:t>combinations</a:t>
            </a:r>
            <a:r>
              <a:rPr lang="es-CO" b="1" dirty="0"/>
              <a:t> </a:t>
            </a:r>
            <a:r>
              <a:rPr lang="es-CO" b="1" dirty="0" err="1"/>
              <a:t>with</a:t>
            </a:r>
            <a:r>
              <a:rPr lang="es-CO" b="1" dirty="0"/>
              <a:t> BCL2i</a:t>
            </a:r>
            <a:endParaRPr lang="es-ES" b="1" dirty="0"/>
          </a:p>
        </p:txBody>
      </p:sp>
      <p:sp>
        <p:nvSpPr>
          <p:cNvPr id="8" name="Text Placeholder 1">
            <a:extLst>
              <a:ext uri="{FF2B5EF4-FFF2-40B4-BE49-F238E27FC236}">
                <a16:creationId xmlns:a16="http://schemas.microsoft.com/office/drawing/2014/main" id="{D94D1014-FB58-2A2D-A54B-BB9E02F95C01}"/>
              </a:ext>
            </a:extLst>
          </p:cNvPr>
          <p:cNvSpPr txBox="1">
            <a:spLocks/>
          </p:cNvSpPr>
          <p:nvPr/>
        </p:nvSpPr>
        <p:spPr>
          <a:xfrm>
            <a:off x="281825" y="6448428"/>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Eichhorst</a:t>
            </a:r>
            <a:r>
              <a:rPr lang="es-CO" sz="1200" dirty="0">
                <a:solidFill>
                  <a:schemeClr val="accent5">
                    <a:lumMod val="50000"/>
                  </a:schemeClr>
                </a:solidFill>
              </a:rPr>
              <a:t> B., et al. </a:t>
            </a:r>
            <a:r>
              <a:rPr lang="es-CO" sz="1200">
                <a:solidFill>
                  <a:schemeClr val="accent5">
                    <a:lumMod val="50000"/>
                  </a:schemeClr>
                </a:solidFill>
              </a:rPr>
              <a:t>NEJM </a:t>
            </a:r>
            <a:r>
              <a:rPr lang="es-CO" sz="1200" dirty="0">
                <a:solidFill>
                  <a:schemeClr val="accent5">
                    <a:lumMod val="50000"/>
                  </a:schemeClr>
                </a:solidFill>
              </a:rPr>
              <a:t>2023</a:t>
            </a:r>
            <a:endParaRPr lang="en-US" sz="1200" dirty="0">
              <a:solidFill>
                <a:schemeClr val="accent5">
                  <a:lumMod val="50000"/>
                </a:schemeClr>
              </a:solidFill>
            </a:endParaRPr>
          </a:p>
        </p:txBody>
      </p:sp>
      <p:grpSp>
        <p:nvGrpSpPr>
          <p:cNvPr id="20" name="Grupo 19">
            <a:extLst>
              <a:ext uri="{FF2B5EF4-FFF2-40B4-BE49-F238E27FC236}">
                <a16:creationId xmlns:a16="http://schemas.microsoft.com/office/drawing/2014/main" id="{B13B4128-5BC6-A863-9ACF-A76660B7F3B9}"/>
              </a:ext>
            </a:extLst>
          </p:cNvPr>
          <p:cNvGrpSpPr/>
          <p:nvPr/>
        </p:nvGrpSpPr>
        <p:grpSpPr>
          <a:xfrm>
            <a:off x="172719" y="808764"/>
            <a:ext cx="11629693" cy="5574513"/>
            <a:chOff x="172719" y="808764"/>
            <a:chExt cx="11629693" cy="5574513"/>
          </a:xfrm>
        </p:grpSpPr>
        <p:grpSp>
          <p:nvGrpSpPr>
            <p:cNvPr id="14" name="Grupo 13">
              <a:extLst>
                <a:ext uri="{FF2B5EF4-FFF2-40B4-BE49-F238E27FC236}">
                  <a16:creationId xmlns:a16="http://schemas.microsoft.com/office/drawing/2014/main" id="{F89F277A-317E-5552-AE32-A425893CE2BE}"/>
                </a:ext>
              </a:extLst>
            </p:cNvPr>
            <p:cNvGrpSpPr/>
            <p:nvPr/>
          </p:nvGrpSpPr>
          <p:grpSpPr>
            <a:xfrm>
              <a:off x="172719" y="2280211"/>
              <a:ext cx="5537201" cy="2799789"/>
              <a:chOff x="172719" y="2280211"/>
              <a:chExt cx="5537201" cy="2799789"/>
            </a:xfrm>
          </p:grpSpPr>
          <p:pic>
            <p:nvPicPr>
              <p:cNvPr id="3" name="Imagen 2">
                <a:extLst>
                  <a:ext uri="{FF2B5EF4-FFF2-40B4-BE49-F238E27FC236}">
                    <a16:creationId xmlns:a16="http://schemas.microsoft.com/office/drawing/2014/main" id="{7B660D6B-DD97-CDED-B2C1-BDA00EED4069}"/>
                  </a:ext>
                </a:extLst>
              </p:cNvPr>
              <p:cNvPicPr>
                <a:picLocks noChangeAspect="1"/>
              </p:cNvPicPr>
              <p:nvPr/>
            </p:nvPicPr>
            <p:blipFill rotWithShape="1">
              <a:blip r:embed="rId2"/>
              <a:srcRect l="1787" t="631" r="1153" b="50579"/>
              <a:stretch/>
            </p:blipFill>
            <p:spPr>
              <a:xfrm>
                <a:off x="193039" y="2280211"/>
                <a:ext cx="5516881" cy="2799789"/>
              </a:xfrm>
              <a:prstGeom prst="rect">
                <a:avLst/>
              </a:prstGeom>
            </p:spPr>
          </p:pic>
          <p:sp>
            <p:nvSpPr>
              <p:cNvPr id="13" name="Rectángulo 12">
                <a:extLst>
                  <a:ext uri="{FF2B5EF4-FFF2-40B4-BE49-F238E27FC236}">
                    <a16:creationId xmlns:a16="http://schemas.microsoft.com/office/drawing/2014/main" id="{3A1D254C-DBB8-AD7E-8D7C-C8889ADF29F8}"/>
                  </a:ext>
                </a:extLst>
              </p:cNvPr>
              <p:cNvSpPr/>
              <p:nvPr/>
            </p:nvSpPr>
            <p:spPr>
              <a:xfrm>
                <a:off x="172719" y="2280211"/>
                <a:ext cx="88786" cy="158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6" name="Grupo 15">
              <a:extLst>
                <a:ext uri="{FF2B5EF4-FFF2-40B4-BE49-F238E27FC236}">
                  <a16:creationId xmlns:a16="http://schemas.microsoft.com/office/drawing/2014/main" id="{CEC3FDDA-53C1-DE55-0ABF-F041DFF8D9A0}"/>
                </a:ext>
              </a:extLst>
            </p:cNvPr>
            <p:cNvGrpSpPr/>
            <p:nvPr/>
          </p:nvGrpSpPr>
          <p:grpSpPr>
            <a:xfrm>
              <a:off x="6096000" y="808764"/>
              <a:ext cx="5687816" cy="2749082"/>
              <a:chOff x="6096000" y="808764"/>
              <a:chExt cx="5687816" cy="2749082"/>
            </a:xfrm>
          </p:grpSpPr>
          <p:pic>
            <p:nvPicPr>
              <p:cNvPr id="5" name="Imagen 4">
                <a:extLst>
                  <a:ext uri="{FF2B5EF4-FFF2-40B4-BE49-F238E27FC236}">
                    <a16:creationId xmlns:a16="http://schemas.microsoft.com/office/drawing/2014/main" id="{8E1FFD70-1F50-47A2-D65A-6DAEBA8007F2}"/>
                  </a:ext>
                </a:extLst>
              </p:cNvPr>
              <p:cNvPicPr>
                <a:picLocks noChangeAspect="1"/>
              </p:cNvPicPr>
              <p:nvPr/>
            </p:nvPicPr>
            <p:blipFill rotWithShape="1">
              <a:blip r:embed="rId2"/>
              <a:srcRect l="1073" t="51210" r="1184" b="884"/>
              <a:stretch/>
            </p:blipFill>
            <p:spPr>
              <a:xfrm>
                <a:off x="6228079" y="808764"/>
                <a:ext cx="5555737" cy="2749082"/>
              </a:xfrm>
              <a:prstGeom prst="rect">
                <a:avLst/>
              </a:prstGeom>
            </p:spPr>
          </p:pic>
          <p:sp>
            <p:nvSpPr>
              <p:cNvPr id="15" name="Rectángulo 14">
                <a:extLst>
                  <a:ext uri="{FF2B5EF4-FFF2-40B4-BE49-F238E27FC236}">
                    <a16:creationId xmlns:a16="http://schemas.microsoft.com/office/drawing/2014/main" id="{E73EC321-2D6F-2C68-FFD7-48A07F4495D5}"/>
                  </a:ext>
                </a:extLst>
              </p:cNvPr>
              <p:cNvSpPr/>
              <p:nvPr/>
            </p:nvSpPr>
            <p:spPr>
              <a:xfrm>
                <a:off x="6096000" y="808764"/>
                <a:ext cx="223520" cy="186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8" name="Imagen 17">
              <a:extLst>
                <a:ext uri="{FF2B5EF4-FFF2-40B4-BE49-F238E27FC236}">
                  <a16:creationId xmlns:a16="http://schemas.microsoft.com/office/drawing/2014/main" id="{5077CC3C-00A3-3519-B0D8-5D0F154212DF}"/>
                </a:ext>
              </a:extLst>
            </p:cNvPr>
            <p:cNvPicPr>
              <a:picLocks noChangeAspect="1"/>
            </p:cNvPicPr>
            <p:nvPr/>
          </p:nvPicPr>
          <p:blipFill>
            <a:blip r:embed="rId3"/>
            <a:stretch>
              <a:fillRect/>
            </a:stretch>
          </p:blipFill>
          <p:spPr>
            <a:xfrm>
              <a:off x="6319520" y="3634195"/>
              <a:ext cx="5482892" cy="2749082"/>
            </a:xfrm>
            <a:prstGeom prst="rect">
              <a:avLst/>
            </a:prstGeom>
          </p:spPr>
        </p:pic>
        <p:sp>
          <p:nvSpPr>
            <p:cNvPr id="19" name="Rectángulo 18">
              <a:extLst>
                <a:ext uri="{FF2B5EF4-FFF2-40B4-BE49-F238E27FC236}">
                  <a16:creationId xmlns:a16="http://schemas.microsoft.com/office/drawing/2014/main" id="{C48E315E-E024-44C5-5CDD-5F152BE9E01A}"/>
                </a:ext>
              </a:extLst>
            </p:cNvPr>
            <p:cNvSpPr/>
            <p:nvPr/>
          </p:nvSpPr>
          <p:spPr>
            <a:xfrm>
              <a:off x="6177280" y="3598825"/>
              <a:ext cx="274322" cy="302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98036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Treatment</a:t>
            </a:r>
            <a:r>
              <a:rPr lang="es-CO" b="1" dirty="0"/>
              <a:t> </a:t>
            </a:r>
            <a:r>
              <a:rPr lang="es-CO" b="1" dirty="0" err="1"/>
              <a:t>Approach</a:t>
            </a:r>
            <a:r>
              <a:rPr lang="es-CO" b="1" dirty="0"/>
              <a:t>: </a:t>
            </a:r>
            <a:r>
              <a:rPr lang="es-CO" b="1" dirty="0" err="1"/>
              <a:t>Previously</a:t>
            </a:r>
            <a:r>
              <a:rPr lang="es-CO" b="1" dirty="0"/>
              <a:t> </a:t>
            </a:r>
            <a:r>
              <a:rPr lang="es-CO" b="1" dirty="0" err="1"/>
              <a:t>treated</a:t>
            </a:r>
            <a:r>
              <a:rPr lang="es-CO" b="1" dirty="0"/>
              <a:t> </a:t>
            </a:r>
            <a:r>
              <a:rPr lang="es-CO" b="1" dirty="0" err="1"/>
              <a:t>patients</a:t>
            </a:r>
            <a:endParaRPr lang="es-ES" b="1" dirty="0"/>
          </a:p>
        </p:txBody>
      </p:sp>
      <p:sp>
        <p:nvSpPr>
          <p:cNvPr id="5" name="Text Placeholder 1">
            <a:extLst>
              <a:ext uri="{FF2B5EF4-FFF2-40B4-BE49-F238E27FC236}">
                <a16:creationId xmlns:a16="http://schemas.microsoft.com/office/drawing/2014/main" id="{7DC11BD1-E5B2-BE96-7D56-8F31759CE755}"/>
              </a:ext>
            </a:extLst>
          </p:cNvPr>
          <p:cNvSpPr txBox="1">
            <a:spLocks/>
          </p:cNvSpPr>
          <p:nvPr/>
        </p:nvSpPr>
        <p:spPr>
          <a:xfrm>
            <a:off x="303929" y="6444041"/>
            <a:ext cx="11501991" cy="302199"/>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err="1">
                <a:solidFill>
                  <a:schemeClr val="accent5">
                    <a:lumMod val="50000"/>
                  </a:schemeClr>
                </a:solidFill>
              </a:rPr>
              <a:t>Hampel</a:t>
            </a:r>
            <a:r>
              <a:rPr lang="es-CO" sz="1200" dirty="0">
                <a:solidFill>
                  <a:schemeClr val="accent5">
                    <a:lumMod val="50000"/>
                  </a:schemeClr>
                </a:solidFill>
              </a:rPr>
              <a:t> P., et al. </a:t>
            </a:r>
            <a:r>
              <a:rPr lang="es-CO" sz="1200" dirty="0" err="1">
                <a:solidFill>
                  <a:schemeClr val="accent5">
                    <a:lumMod val="50000"/>
                  </a:schemeClr>
                </a:solidFill>
              </a:rPr>
              <a:t>Blood</a:t>
            </a:r>
            <a:r>
              <a:rPr lang="es-CO" sz="1200" dirty="0">
                <a:solidFill>
                  <a:schemeClr val="accent5">
                    <a:lumMod val="50000"/>
                  </a:schemeClr>
                </a:solidFill>
              </a:rPr>
              <a:t> </a:t>
            </a:r>
            <a:r>
              <a:rPr lang="es-CO" sz="1200" dirty="0" err="1">
                <a:solidFill>
                  <a:schemeClr val="accent5">
                    <a:lumMod val="50000"/>
                  </a:schemeClr>
                </a:solidFill>
              </a:rPr>
              <a:t>Canc</a:t>
            </a:r>
            <a:r>
              <a:rPr lang="es-CO" sz="1200" dirty="0">
                <a:solidFill>
                  <a:schemeClr val="accent5">
                    <a:lumMod val="50000"/>
                  </a:schemeClr>
                </a:solidFill>
              </a:rPr>
              <a:t>. </a:t>
            </a:r>
            <a:r>
              <a:rPr lang="es-CO" sz="1200" dirty="0" err="1">
                <a:solidFill>
                  <a:schemeClr val="accent5">
                    <a:lumMod val="50000"/>
                  </a:schemeClr>
                </a:solidFill>
              </a:rPr>
              <a:t>Jour</a:t>
            </a:r>
            <a:r>
              <a:rPr lang="es-CO" sz="1200" dirty="0">
                <a:solidFill>
                  <a:schemeClr val="accent5">
                    <a:lumMod val="50000"/>
                  </a:schemeClr>
                </a:solidFill>
              </a:rPr>
              <a:t>. 2022</a:t>
            </a:r>
            <a:endParaRPr lang="en-US" sz="1200" dirty="0">
              <a:solidFill>
                <a:schemeClr val="accent5">
                  <a:lumMod val="50000"/>
                </a:schemeClr>
              </a:solidFill>
            </a:endParaRPr>
          </a:p>
        </p:txBody>
      </p:sp>
      <p:pic>
        <p:nvPicPr>
          <p:cNvPr id="3" name="Imagen 2">
            <a:extLst>
              <a:ext uri="{FF2B5EF4-FFF2-40B4-BE49-F238E27FC236}">
                <a16:creationId xmlns:a16="http://schemas.microsoft.com/office/drawing/2014/main" id="{A112576C-737F-787E-3349-97C66A466001}"/>
              </a:ext>
            </a:extLst>
          </p:cNvPr>
          <p:cNvPicPr>
            <a:picLocks noChangeAspect="1"/>
          </p:cNvPicPr>
          <p:nvPr/>
        </p:nvPicPr>
        <p:blipFill>
          <a:blip r:embed="rId2"/>
          <a:stretch>
            <a:fillRect/>
          </a:stretch>
        </p:blipFill>
        <p:spPr>
          <a:xfrm>
            <a:off x="1613914" y="667265"/>
            <a:ext cx="9612885" cy="5923189"/>
          </a:xfrm>
          <a:prstGeom prst="rect">
            <a:avLst/>
          </a:prstGeom>
        </p:spPr>
      </p:pic>
    </p:spTree>
    <p:extLst>
      <p:ext uri="{BB962C8B-B14F-4D97-AF65-F5344CB8AC3E}">
        <p14:creationId xmlns:p14="http://schemas.microsoft.com/office/powerpoint/2010/main" val="88427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BTKi</a:t>
            </a:r>
            <a:r>
              <a:rPr lang="es-CO" b="1" dirty="0"/>
              <a:t> </a:t>
            </a:r>
            <a:r>
              <a:rPr lang="es-CO" b="1" dirty="0" err="1"/>
              <a:t>Resistance</a:t>
            </a:r>
            <a:r>
              <a:rPr lang="es-CO" b="1" dirty="0"/>
              <a:t> </a:t>
            </a:r>
            <a:r>
              <a:rPr lang="es-CO" b="1" dirty="0" err="1"/>
              <a:t>on</a:t>
            </a:r>
            <a:r>
              <a:rPr lang="es-CO" b="1" dirty="0"/>
              <a:t> CLL</a:t>
            </a:r>
            <a:endParaRPr lang="es-ES" b="1" dirty="0"/>
          </a:p>
        </p:txBody>
      </p:sp>
      <p:sp>
        <p:nvSpPr>
          <p:cNvPr id="5" name="Text Placeholder 1">
            <a:extLst>
              <a:ext uri="{FF2B5EF4-FFF2-40B4-BE49-F238E27FC236}">
                <a16:creationId xmlns:a16="http://schemas.microsoft.com/office/drawing/2014/main" id="{7DC11BD1-E5B2-BE96-7D56-8F31759CE755}"/>
              </a:ext>
            </a:extLst>
          </p:cNvPr>
          <p:cNvSpPr txBox="1">
            <a:spLocks/>
          </p:cNvSpPr>
          <p:nvPr/>
        </p:nvSpPr>
        <p:spPr>
          <a:xfrm>
            <a:off x="750969" y="6355820"/>
            <a:ext cx="11441031" cy="406400"/>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a:solidFill>
                  <a:schemeClr val="accent5">
                    <a:lumMod val="50000"/>
                  </a:schemeClr>
                </a:solidFill>
              </a:rPr>
              <a:t>Maher N., et al. </a:t>
            </a:r>
            <a:r>
              <a:rPr lang="en-US" sz="1200" dirty="0">
                <a:solidFill>
                  <a:schemeClr val="accent5">
                    <a:lumMod val="50000"/>
                  </a:schemeClr>
                </a:solidFill>
              </a:rPr>
              <a:t>Int. J. Mol. Sci. 2023,</a:t>
            </a:r>
          </a:p>
        </p:txBody>
      </p:sp>
      <p:pic>
        <p:nvPicPr>
          <p:cNvPr id="4" name="Imagen 3">
            <a:extLst>
              <a:ext uri="{FF2B5EF4-FFF2-40B4-BE49-F238E27FC236}">
                <a16:creationId xmlns:a16="http://schemas.microsoft.com/office/drawing/2014/main" id="{C6ABF2C1-4898-F159-96F1-C6F629D83DA2}"/>
              </a:ext>
            </a:extLst>
          </p:cNvPr>
          <p:cNvPicPr>
            <a:picLocks noChangeAspect="1"/>
          </p:cNvPicPr>
          <p:nvPr/>
        </p:nvPicPr>
        <p:blipFill>
          <a:blip r:embed="rId2"/>
          <a:stretch>
            <a:fillRect/>
          </a:stretch>
        </p:blipFill>
        <p:spPr>
          <a:xfrm>
            <a:off x="2123440" y="679651"/>
            <a:ext cx="8321040" cy="5758867"/>
          </a:xfrm>
          <a:prstGeom prst="rect">
            <a:avLst/>
          </a:prstGeom>
        </p:spPr>
      </p:pic>
      <p:sp>
        <p:nvSpPr>
          <p:cNvPr id="2" name="TextBox 1">
            <a:extLst>
              <a:ext uri="{FF2B5EF4-FFF2-40B4-BE49-F238E27FC236}">
                <a16:creationId xmlns:a16="http://schemas.microsoft.com/office/drawing/2014/main" id="{5753CA6B-C5AD-492F-44FF-0D37D1A9282A}"/>
              </a:ext>
            </a:extLst>
          </p:cNvPr>
          <p:cNvSpPr txBox="1"/>
          <p:nvPr/>
        </p:nvSpPr>
        <p:spPr>
          <a:xfrm>
            <a:off x="0" y="6392620"/>
            <a:ext cx="9712327" cy="415498"/>
          </a:xfrm>
          <a:prstGeom prst="rect">
            <a:avLst/>
          </a:prstGeom>
          <a:noFill/>
        </p:spPr>
        <p:txBody>
          <a:bodyPr wrap="square">
            <a:spAutoFit/>
          </a:bodyPr>
          <a:lstStyle/>
          <a:p>
            <a:r>
              <a:rPr lang="es-ES" sz="700" b="1" i="0" dirty="0">
                <a:solidFill>
                  <a:srgbClr val="444444"/>
                </a:solidFill>
                <a:effectLst/>
                <a:latin typeface="Calibri" panose="020F0502020204030204" pitchFamily="34" charset="0"/>
              </a:rPr>
              <a:t>"La información incluida en esta presentación puede hacer referencia a medicamentos o indicaciones que podrían no estar aprobadas en el país. Se presentan exclusivamente con fines educativos, considerando el derecho de la comunidad médica a estar debidamente informada en relación con los avances </a:t>
            </a:r>
            <a:r>
              <a:rPr lang="es-ES" sz="700" b="1" i="0" dirty="0" err="1">
                <a:solidFill>
                  <a:srgbClr val="444444"/>
                </a:solidFill>
                <a:effectLst/>
                <a:latin typeface="Calibri" panose="020F0502020204030204" pitchFamily="34" charset="0"/>
              </a:rPr>
              <a:t>cientificos</a:t>
            </a:r>
            <a:r>
              <a:rPr lang="es-ES" sz="700" b="1" i="0" dirty="0">
                <a:solidFill>
                  <a:srgbClr val="444444"/>
                </a:solidFill>
                <a:effectLst/>
                <a:latin typeface="Calibri" panose="020F0502020204030204" pitchFamily="34" charset="0"/>
              </a:rPr>
              <a:t> más recientes, según lo establece el código de la IFPMA. Bajo ninguna circunstancia esta información debe ser considerada como una recomendación para el uso de medicamentos o indicaciones. Por favor, consulte la IPP local"</a:t>
            </a:r>
            <a:endParaRPr lang="en-US" sz="700" b="1" dirty="0"/>
          </a:p>
        </p:txBody>
      </p:sp>
    </p:spTree>
    <p:extLst>
      <p:ext uri="{BB962C8B-B14F-4D97-AF65-F5344CB8AC3E}">
        <p14:creationId xmlns:p14="http://schemas.microsoft.com/office/powerpoint/2010/main" val="1107894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CO" b="1" dirty="0" err="1"/>
              <a:t>Venetoclax</a:t>
            </a:r>
            <a:r>
              <a:rPr lang="es-CO" b="1" dirty="0"/>
              <a:t> </a:t>
            </a:r>
            <a:r>
              <a:rPr lang="es-CO" b="1" dirty="0" err="1"/>
              <a:t>Resistance</a:t>
            </a:r>
            <a:r>
              <a:rPr lang="es-CO" b="1" dirty="0"/>
              <a:t> </a:t>
            </a:r>
            <a:r>
              <a:rPr lang="es-CO" b="1" dirty="0" err="1"/>
              <a:t>on</a:t>
            </a:r>
            <a:r>
              <a:rPr lang="es-CO" b="1" dirty="0"/>
              <a:t> CLL</a:t>
            </a:r>
            <a:endParaRPr lang="es-ES" b="1" dirty="0"/>
          </a:p>
        </p:txBody>
      </p:sp>
      <p:pic>
        <p:nvPicPr>
          <p:cNvPr id="3" name="Imagen 2">
            <a:extLst>
              <a:ext uri="{FF2B5EF4-FFF2-40B4-BE49-F238E27FC236}">
                <a16:creationId xmlns:a16="http://schemas.microsoft.com/office/drawing/2014/main" id="{17B58244-B406-5012-562F-CFE49540DCDC}"/>
              </a:ext>
            </a:extLst>
          </p:cNvPr>
          <p:cNvPicPr>
            <a:picLocks noChangeAspect="1"/>
          </p:cNvPicPr>
          <p:nvPr/>
        </p:nvPicPr>
        <p:blipFill>
          <a:blip r:embed="rId2"/>
          <a:stretch>
            <a:fillRect/>
          </a:stretch>
        </p:blipFill>
        <p:spPr>
          <a:xfrm>
            <a:off x="2184400" y="673185"/>
            <a:ext cx="8300719" cy="5848053"/>
          </a:xfrm>
          <a:prstGeom prst="rect">
            <a:avLst/>
          </a:prstGeom>
        </p:spPr>
      </p:pic>
      <p:sp>
        <p:nvSpPr>
          <p:cNvPr id="6" name="Text Placeholder 1">
            <a:extLst>
              <a:ext uri="{FF2B5EF4-FFF2-40B4-BE49-F238E27FC236}">
                <a16:creationId xmlns:a16="http://schemas.microsoft.com/office/drawing/2014/main" id="{7046ECAF-3792-051C-6711-5AB4B0FED8C0}"/>
              </a:ext>
            </a:extLst>
          </p:cNvPr>
          <p:cNvSpPr txBox="1">
            <a:spLocks/>
          </p:cNvSpPr>
          <p:nvPr/>
        </p:nvSpPr>
        <p:spPr>
          <a:xfrm>
            <a:off x="303929" y="6339841"/>
            <a:ext cx="11441031" cy="406400"/>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a:solidFill>
                  <a:schemeClr val="accent5">
                    <a:lumMod val="50000"/>
                  </a:schemeClr>
                </a:solidFill>
              </a:rPr>
              <a:t>Maher N., et al. </a:t>
            </a:r>
            <a:r>
              <a:rPr lang="en-US" sz="1200" dirty="0">
                <a:solidFill>
                  <a:schemeClr val="accent5">
                    <a:lumMod val="50000"/>
                  </a:schemeClr>
                </a:solidFill>
              </a:rPr>
              <a:t>Int. J. Mol. Sci. 2023,</a:t>
            </a:r>
          </a:p>
        </p:txBody>
      </p:sp>
    </p:spTree>
    <p:extLst>
      <p:ext uri="{BB962C8B-B14F-4D97-AF65-F5344CB8AC3E}">
        <p14:creationId xmlns:p14="http://schemas.microsoft.com/office/powerpoint/2010/main" val="610656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dirty="0"/>
              <a:t>Identified biomarkers of treatment refractoriness to </a:t>
            </a:r>
            <a:r>
              <a:rPr lang="es-CO" b="1" dirty="0"/>
              <a:t>CLL</a:t>
            </a:r>
            <a:endParaRPr lang="es-ES" b="1" dirty="0"/>
          </a:p>
        </p:txBody>
      </p:sp>
      <p:sp>
        <p:nvSpPr>
          <p:cNvPr id="6" name="Text Placeholder 1">
            <a:extLst>
              <a:ext uri="{FF2B5EF4-FFF2-40B4-BE49-F238E27FC236}">
                <a16:creationId xmlns:a16="http://schemas.microsoft.com/office/drawing/2014/main" id="{7046ECAF-3792-051C-6711-5AB4B0FED8C0}"/>
              </a:ext>
            </a:extLst>
          </p:cNvPr>
          <p:cNvSpPr txBox="1">
            <a:spLocks/>
          </p:cNvSpPr>
          <p:nvPr/>
        </p:nvSpPr>
        <p:spPr>
          <a:xfrm>
            <a:off x="303929" y="6339841"/>
            <a:ext cx="11441031" cy="406400"/>
          </a:xfrm>
          <a:prstGeom prst="rect">
            <a:avLst/>
          </a:prstGeom>
        </p:spPr>
        <p:txBody>
          <a:bodyPr vert="horz" lIns="91440" tIns="45720" rIns="91440" bIns="0" rtlCol="0" anchor="b">
            <a:noAutofit/>
          </a:bodyPr>
          <a:lstStyle>
            <a:lvl1pPr marL="0" indent="0" algn="l" defTabSz="914400" rtl="0" eaLnBrk="1" latinLnBrk="0" hangingPunct="1">
              <a:lnSpc>
                <a:spcPct val="90000"/>
              </a:lnSpc>
              <a:spcBef>
                <a:spcPts val="0"/>
              </a:spcBef>
              <a:spcAft>
                <a:spcPts val="0"/>
              </a:spcAft>
              <a:buFontTx/>
              <a:buNone/>
              <a:defRPr sz="700" kern="1200">
                <a:solidFill>
                  <a:schemeClr val="bg1"/>
                </a:solidFill>
                <a:latin typeface="+mn-lt"/>
                <a:ea typeface="+mn-ea"/>
                <a:cs typeface="+mn-cs"/>
              </a:defRPr>
            </a:lvl1pPr>
            <a:lvl2pPr marL="3429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CO" sz="1200" dirty="0">
                <a:solidFill>
                  <a:schemeClr val="accent5">
                    <a:lumMod val="50000"/>
                  </a:schemeClr>
                </a:solidFill>
              </a:rPr>
              <a:t>Maher N., et al. </a:t>
            </a:r>
            <a:r>
              <a:rPr lang="en-US" sz="1200" dirty="0">
                <a:solidFill>
                  <a:schemeClr val="accent5">
                    <a:lumMod val="50000"/>
                  </a:schemeClr>
                </a:solidFill>
              </a:rPr>
              <a:t>Int. J. Mol. Sci. 2023,</a:t>
            </a:r>
          </a:p>
        </p:txBody>
      </p:sp>
      <p:pic>
        <p:nvPicPr>
          <p:cNvPr id="4" name="Imagen 3">
            <a:extLst>
              <a:ext uri="{FF2B5EF4-FFF2-40B4-BE49-F238E27FC236}">
                <a16:creationId xmlns:a16="http://schemas.microsoft.com/office/drawing/2014/main" id="{800D920D-184A-00CF-B9F2-F77D8D95E075}"/>
              </a:ext>
            </a:extLst>
          </p:cNvPr>
          <p:cNvPicPr>
            <a:picLocks noChangeAspect="1"/>
          </p:cNvPicPr>
          <p:nvPr/>
        </p:nvPicPr>
        <p:blipFill>
          <a:blip r:embed="rId2"/>
          <a:stretch>
            <a:fillRect/>
          </a:stretch>
        </p:blipFill>
        <p:spPr>
          <a:xfrm>
            <a:off x="1463040" y="671993"/>
            <a:ext cx="9814559" cy="5840502"/>
          </a:xfrm>
          <a:prstGeom prst="rect">
            <a:avLst/>
          </a:prstGeom>
        </p:spPr>
      </p:pic>
    </p:spTree>
    <p:extLst>
      <p:ext uri="{BB962C8B-B14F-4D97-AF65-F5344CB8AC3E}">
        <p14:creationId xmlns:p14="http://schemas.microsoft.com/office/powerpoint/2010/main" val="3370985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dirty="0"/>
              <a:t>Take home Messages</a:t>
            </a:r>
            <a:endParaRPr lang="es-ES" dirty="0"/>
          </a:p>
        </p:txBody>
      </p:sp>
      <p:sp>
        <p:nvSpPr>
          <p:cNvPr id="6" name="CuadroTexto 5"/>
          <p:cNvSpPr txBox="1"/>
          <p:nvPr/>
        </p:nvSpPr>
        <p:spPr>
          <a:xfrm>
            <a:off x="420130" y="980303"/>
            <a:ext cx="11464955" cy="5016758"/>
          </a:xfrm>
          <a:prstGeom prst="rect">
            <a:avLst/>
          </a:prstGeom>
          <a:noFill/>
        </p:spPr>
        <p:txBody>
          <a:bodyPr wrap="square" rtlCol="0">
            <a:spAutoFit/>
          </a:bodyPr>
          <a:lstStyle/>
          <a:p>
            <a:pPr marL="285750" indent="-285750">
              <a:buFont typeface="Arial" panose="020B0604020202020204" pitchFamily="34" charset="0"/>
              <a:buChar char="•"/>
            </a:pPr>
            <a:endParaRPr lang="es-ES" sz="2000" dirty="0">
              <a:solidFill>
                <a:schemeClr val="accent5">
                  <a:lumMod val="50000"/>
                </a:schemeClr>
              </a:solidFill>
            </a:endParaRPr>
          </a:p>
          <a:p>
            <a:pPr marL="285750" indent="-285750">
              <a:buFont typeface="Arial" panose="020B0604020202020204" pitchFamily="34" charset="0"/>
              <a:buChar char="•"/>
            </a:pPr>
            <a:r>
              <a:rPr lang="es-ES" sz="2000" dirty="0" err="1">
                <a:solidFill>
                  <a:schemeClr val="accent5">
                    <a:lumMod val="50000"/>
                  </a:schemeClr>
                </a:solidFill>
              </a:rPr>
              <a:t>Chronic</a:t>
            </a:r>
            <a:r>
              <a:rPr lang="es-ES" sz="2000" dirty="0">
                <a:solidFill>
                  <a:schemeClr val="accent5">
                    <a:lumMod val="50000"/>
                  </a:schemeClr>
                </a:solidFill>
              </a:rPr>
              <a:t> </a:t>
            </a:r>
            <a:r>
              <a:rPr lang="es-ES" sz="2000" dirty="0" err="1">
                <a:solidFill>
                  <a:schemeClr val="accent5">
                    <a:lumMod val="50000"/>
                  </a:schemeClr>
                </a:solidFill>
              </a:rPr>
              <a:t>Lymphocytic</a:t>
            </a:r>
            <a:r>
              <a:rPr lang="es-ES" sz="2000" dirty="0">
                <a:solidFill>
                  <a:schemeClr val="accent5">
                    <a:lumMod val="50000"/>
                  </a:schemeClr>
                </a:solidFill>
              </a:rPr>
              <a:t> </a:t>
            </a:r>
            <a:r>
              <a:rPr lang="es-ES" sz="2000" dirty="0" err="1">
                <a:solidFill>
                  <a:schemeClr val="accent5">
                    <a:lumMod val="50000"/>
                  </a:schemeClr>
                </a:solidFill>
              </a:rPr>
              <a:t>Leukemia</a:t>
            </a:r>
            <a:r>
              <a:rPr lang="es-ES" sz="2000" dirty="0">
                <a:solidFill>
                  <a:schemeClr val="accent5">
                    <a:lumMod val="50000"/>
                  </a:schemeClr>
                </a:solidFill>
              </a:rPr>
              <a:t> </a:t>
            </a:r>
            <a:r>
              <a:rPr lang="es-ES" sz="2000" dirty="0" err="1">
                <a:solidFill>
                  <a:schemeClr val="accent5">
                    <a:lumMod val="50000"/>
                  </a:schemeClr>
                </a:solidFill>
              </a:rPr>
              <a:t>Citogenetic</a:t>
            </a:r>
            <a:r>
              <a:rPr lang="es-ES" sz="2000" dirty="0">
                <a:solidFill>
                  <a:schemeClr val="accent5">
                    <a:lumMod val="50000"/>
                  </a:schemeClr>
                </a:solidFill>
              </a:rPr>
              <a:t>/ Molecular </a:t>
            </a:r>
            <a:r>
              <a:rPr lang="es-ES" sz="2000" dirty="0" err="1">
                <a:solidFill>
                  <a:schemeClr val="accent5">
                    <a:lumMod val="50000"/>
                  </a:schemeClr>
                </a:solidFill>
              </a:rPr>
              <a:t>Staging</a:t>
            </a:r>
            <a:endParaRPr lang="es-ES" sz="2000" dirty="0">
              <a:solidFill>
                <a:schemeClr val="accent5">
                  <a:lumMod val="50000"/>
                </a:schemeClr>
              </a:solidFill>
            </a:endParaRP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a:solidFill>
                  <a:schemeClr val="accent5">
                    <a:lumMod val="50000"/>
                  </a:schemeClr>
                </a:solidFill>
              </a:rPr>
              <a:t>Predictive </a:t>
            </a:r>
            <a:r>
              <a:rPr lang="es-ES" sz="2000" dirty="0" err="1">
                <a:solidFill>
                  <a:schemeClr val="accent5">
                    <a:lumMod val="50000"/>
                  </a:schemeClr>
                </a:solidFill>
              </a:rPr>
              <a:t>potential</a:t>
            </a:r>
            <a:r>
              <a:rPr lang="es-ES" sz="2000" dirty="0">
                <a:solidFill>
                  <a:schemeClr val="accent5">
                    <a:lumMod val="50000"/>
                  </a:schemeClr>
                </a:solidFill>
              </a:rPr>
              <a:t> in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current</a:t>
            </a:r>
            <a:r>
              <a:rPr lang="es-ES" sz="2000" dirty="0">
                <a:solidFill>
                  <a:schemeClr val="accent5">
                    <a:lumMod val="50000"/>
                  </a:schemeClr>
                </a:solidFill>
              </a:rPr>
              <a:t> </a:t>
            </a:r>
            <a:r>
              <a:rPr lang="es-ES" sz="2000" dirty="0" err="1">
                <a:solidFill>
                  <a:schemeClr val="accent5">
                    <a:lumMod val="50000"/>
                  </a:schemeClr>
                </a:solidFill>
              </a:rPr>
              <a:t>scenario</a:t>
            </a:r>
            <a:endParaRPr lang="es-ES" sz="2000" dirty="0">
              <a:solidFill>
                <a:schemeClr val="accent5">
                  <a:lumMod val="50000"/>
                </a:schemeClr>
              </a:solidFill>
            </a:endParaRP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err="1">
                <a:solidFill>
                  <a:schemeClr val="accent5">
                    <a:lumMod val="50000"/>
                  </a:schemeClr>
                </a:solidFill>
              </a:rPr>
              <a:t>Histopathology</a:t>
            </a:r>
            <a:r>
              <a:rPr lang="es-ES" sz="2000" dirty="0">
                <a:solidFill>
                  <a:schemeClr val="accent5">
                    <a:lumMod val="50000"/>
                  </a:schemeClr>
                </a:solidFill>
              </a:rPr>
              <a:t> – </a:t>
            </a:r>
            <a:r>
              <a:rPr lang="es-ES" sz="2000" dirty="0" err="1">
                <a:solidFill>
                  <a:schemeClr val="accent5">
                    <a:lumMod val="50000"/>
                  </a:schemeClr>
                </a:solidFill>
              </a:rPr>
              <a:t>Immunohistochemistry</a:t>
            </a:r>
            <a:endParaRPr lang="es-ES" sz="2000" dirty="0">
              <a:solidFill>
                <a:schemeClr val="accent5">
                  <a:lumMod val="50000"/>
                </a:schemeClr>
              </a:solidFill>
            </a:endParaRPr>
          </a:p>
          <a:p>
            <a:pPr marL="1200150" lvl="2" indent="-285750">
              <a:buFont typeface="Arial" panose="020B0604020202020204" pitchFamily="34" charset="0"/>
              <a:buChar char="•"/>
            </a:pPr>
            <a:r>
              <a:rPr lang="es-ES" sz="2000" dirty="0" err="1">
                <a:solidFill>
                  <a:schemeClr val="accent5">
                    <a:lumMod val="50000"/>
                  </a:schemeClr>
                </a:solidFill>
              </a:rPr>
              <a:t>Conventional</a:t>
            </a:r>
            <a:r>
              <a:rPr lang="es-ES" sz="2000" dirty="0">
                <a:solidFill>
                  <a:schemeClr val="accent5">
                    <a:lumMod val="50000"/>
                  </a:schemeClr>
                </a:solidFill>
              </a:rPr>
              <a:t> and </a:t>
            </a:r>
            <a:r>
              <a:rPr lang="es-ES" sz="2000" dirty="0" err="1">
                <a:solidFill>
                  <a:schemeClr val="accent5">
                    <a:lumMod val="50000"/>
                  </a:schemeClr>
                </a:solidFill>
              </a:rPr>
              <a:t>advanced</a:t>
            </a:r>
            <a:r>
              <a:rPr lang="es-ES" sz="2000" dirty="0">
                <a:solidFill>
                  <a:schemeClr val="accent5">
                    <a:lumMod val="50000"/>
                  </a:schemeClr>
                </a:solidFill>
              </a:rPr>
              <a:t> </a:t>
            </a:r>
            <a:r>
              <a:rPr lang="es-ES" sz="2000" dirty="0" err="1">
                <a:solidFill>
                  <a:schemeClr val="accent5">
                    <a:lumMod val="50000"/>
                  </a:schemeClr>
                </a:solidFill>
              </a:rPr>
              <a:t>markers</a:t>
            </a:r>
            <a:endParaRPr lang="es-ES" sz="2000" dirty="0">
              <a:solidFill>
                <a:schemeClr val="accent5">
                  <a:lumMod val="50000"/>
                </a:schemeClr>
              </a:solidFill>
            </a:endParaRP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err="1">
                <a:solidFill>
                  <a:schemeClr val="accent5">
                    <a:lumMod val="50000"/>
                  </a:schemeClr>
                </a:solidFill>
              </a:rPr>
              <a:t>Conventional</a:t>
            </a:r>
            <a:r>
              <a:rPr lang="es-ES" sz="2000" dirty="0">
                <a:solidFill>
                  <a:schemeClr val="accent5">
                    <a:lumMod val="50000"/>
                  </a:schemeClr>
                </a:solidFill>
              </a:rPr>
              <a:t> </a:t>
            </a:r>
            <a:r>
              <a:rPr lang="es-ES" sz="2000" dirty="0" err="1">
                <a:solidFill>
                  <a:schemeClr val="accent5">
                    <a:lumMod val="50000"/>
                  </a:schemeClr>
                </a:solidFill>
              </a:rPr>
              <a:t>cytogenetics</a:t>
            </a:r>
            <a:r>
              <a:rPr lang="es-ES" sz="2000" dirty="0">
                <a:solidFill>
                  <a:schemeClr val="accent5">
                    <a:lumMod val="50000"/>
                  </a:schemeClr>
                </a:solidFill>
              </a:rPr>
              <a:t> / FISH</a:t>
            </a: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err="1">
                <a:solidFill>
                  <a:schemeClr val="accent5">
                    <a:lumMod val="50000"/>
                  </a:schemeClr>
                </a:solidFill>
              </a:rPr>
              <a:t>Somatic</a:t>
            </a:r>
            <a:r>
              <a:rPr lang="es-ES" sz="2000" dirty="0">
                <a:solidFill>
                  <a:schemeClr val="accent5">
                    <a:lumMod val="50000"/>
                  </a:schemeClr>
                </a:solidFill>
              </a:rPr>
              <a:t> </a:t>
            </a:r>
            <a:r>
              <a:rPr lang="es-ES" sz="2000" dirty="0" err="1">
                <a:solidFill>
                  <a:schemeClr val="accent5">
                    <a:lumMod val="50000"/>
                  </a:schemeClr>
                </a:solidFill>
              </a:rPr>
              <a:t>hypermutation</a:t>
            </a:r>
            <a:r>
              <a:rPr lang="es-ES" sz="2000" dirty="0">
                <a:solidFill>
                  <a:schemeClr val="accent5">
                    <a:lumMod val="50000"/>
                  </a:schemeClr>
                </a:solidFill>
              </a:rPr>
              <a:t> status (</a:t>
            </a:r>
            <a:r>
              <a:rPr lang="es-ES" sz="2000" dirty="0" err="1">
                <a:solidFill>
                  <a:schemeClr val="accent5">
                    <a:lumMod val="50000"/>
                  </a:schemeClr>
                </a:solidFill>
              </a:rPr>
              <a:t>IgHV</a:t>
            </a:r>
            <a:r>
              <a:rPr lang="es-ES" sz="2000" dirty="0">
                <a:solidFill>
                  <a:schemeClr val="accent5">
                    <a:lumMod val="50000"/>
                  </a:schemeClr>
                </a:solidFill>
              </a:rPr>
              <a:t>)</a:t>
            </a: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a:solidFill>
                  <a:schemeClr val="accent5">
                    <a:lumMod val="50000"/>
                  </a:schemeClr>
                </a:solidFill>
              </a:rPr>
              <a:t>Molecular</a:t>
            </a:r>
          </a:p>
          <a:p>
            <a:pPr marL="1200150" lvl="2" indent="-285750">
              <a:buFont typeface="Arial" panose="020B0604020202020204" pitchFamily="34" charset="0"/>
              <a:buChar char="•"/>
            </a:pPr>
            <a:r>
              <a:rPr lang="es-ES" sz="2000" dirty="0">
                <a:solidFill>
                  <a:schemeClr val="accent5">
                    <a:lumMod val="50000"/>
                  </a:schemeClr>
                </a:solidFill>
              </a:rPr>
              <a:t>NGS </a:t>
            </a:r>
            <a:r>
              <a:rPr lang="es-ES" sz="2000" dirty="0" err="1">
                <a:solidFill>
                  <a:schemeClr val="accent5">
                    <a:lumMod val="50000"/>
                  </a:schemeClr>
                </a:solidFill>
              </a:rPr>
              <a:t>Lymphoid</a:t>
            </a:r>
            <a:r>
              <a:rPr lang="es-ES" sz="2000" dirty="0">
                <a:solidFill>
                  <a:schemeClr val="accent5">
                    <a:lumMod val="50000"/>
                  </a:schemeClr>
                </a:solidFill>
              </a:rPr>
              <a:t> panel</a:t>
            </a:r>
          </a:p>
          <a:p>
            <a:pPr marL="1657350" lvl="3" indent="-285750">
              <a:buFont typeface="Arial" panose="020B0604020202020204" pitchFamily="34" charset="0"/>
              <a:buChar char="•"/>
            </a:pPr>
            <a:r>
              <a:rPr lang="es-ES" sz="2000" dirty="0">
                <a:solidFill>
                  <a:schemeClr val="accent5">
                    <a:lumMod val="50000"/>
                  </a:schemeClr>
                </a:solidFill>
              </a:rPr>
              <a:t>TP53, DNMT3A, KMT2D, NSD2, SMARCA4, CCND1, ATM, CDKN2A, NOTCH1-2</a:t>
            </a:r>
          </a:p>
          <a:p>
            <a:pPr marL="1657350" lvl="3" indent="-285750">
              <a:buFont typeface="Arial" panose="020B0604020202020204" pitchFamily="34" charset="0"/>
              <a:buChar char="•"/>
            </a:pPr>
            <a:endParaRPr lang="es-CO" sz="2000" dirty="0">
              <a:solidFill>
                <a:schemeClr val="accent5">
                  <a:lumMod val="50000"/>
                </a:schemeClr>
              </a:solidFill>
            </a:endParaRPr>
          </a:p>
        </p:txBody>
      </p:sp>
    </p:spTree>
    <p:extLst>
      <p:ext uri="{BB962C8B-B14F-4D97-AF65-F5344CB8AC3E}">
        <p14:creationId xmlns:p14="http://schemas.microsoft.com/office/powerpoint/2010/main" val="3389168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dirty="0"/>
              <a:t>Take home Messages</a:t>
            </a:r>
            <a:endParaRPr lang="es-ES" dirty="0"/>
          </a:p>
        </p:txBody>
      </p:sp>
      <p:sp>
        <p:nvSpPr>
          <p:cNvPr id="6" name="CuadroTexto 5"/>
          <p:cNvSpPr txBox="1"/>
          <p:nvPr/>
        </p:nvSpPr>
        <p:spPr>
          <a:xfrm>
            <a:off x="420130" y="980303"/>
            <a:ext cx="11464955" cy="4401205"/>
          </a:xfrm>
          <a:prstGeom prst="rect">
            <a:avLst/>
          </a:prstGeom>
          <a:noFill/>
        </p:spPr>
        <p:txBody>
          <a:bodyPr wrap="square" rtlCol="0">
            <a:spAutoFit/>
          </a:bodyPr>
          <a:lstStyle/>
          <a:p>
            <a:pPr marL="285750" indent="-285750">
              <a:buFont typeface="Arial" panose="020B0604020202020204" pitchFamily="34" charset="0"/>
              <a:buChar char="•"/>
            </a:pPr>
            <a:endParaRPr lang="es-ES" sz="2000" dirty="0">
              <a:solidFill>
                <a:schemeClr val="accent5">
                  <a:lumMod val="50000"/>
                </a:schemeClr>
              </a:solidFill>
            </a:endParaRPr>
          </a:p>
          <a:p>
            <a:pPr marL="285750" indent="-285750">
              <a:buFont typeface="Arial" panose="020B0604020202020204" pitchFamily="34" charset="0"/>
              <a:buChar char="•"/>
            </a:pPr>
            <a:r>
              <a:rPr lang="es-ES" sz="2000" dirty="0" err="1">
                <a:solidFill>
                  <a:schemeClr val="accent5">
                    <a:lumMod val="50000"/>
                  </a:schemeClr>
                </a:solidFill>
              </a:rPr>
              <a:t>Strategies</a:t>
            </a:r>
            <a:r>
              <a:rPr lang="es-ES" sz="2000" dirty="0">
                <a:solidFill>
                  <a:schemeClr val="accent5">
                    <a:lumMod val="50000"/>
                  </a:schemeClr>
                </a:solidFill>
              </a:rPr>
              <a:t> </a:t>
            </a:r>
            <a:r>
              <a:rPr lang="es-ES" sz="2000" dirty="0" err="1">
                <a:solidFill>
                  <a:schemeClr val="accent5">
                    <a:lumMod val="50000"/>
                  </a:schemeClr>
                </a:solidFill>
              </a:rPr>
              <a:t>for</a:t>
            </a:r>
            <a:r>
              <a:rPr lang="es-ES" sz="2000" dirty="0">
                <a:solidFill>
                  <a:schemeClr val="accent5">
                    <a:lumMod val="50000"/>
                  </a:schemeClr>
                </a:solidFill>
              </a:rPr>
              <a:t> </a:t>
            </a:r>
            <a:r>
              <a:rPr lang="es-ES" sz="2000" dirty="0" err="1">
                <a:solidFill>
                  <a:schemeClr val="accent5">
                    <a:lumMod val="50000"/>
                  </a:schemeClr>
                </a:solidFill>
              </a:rPr>
              <a:t>overcome</a:t>
            </a:r>
            <a:r>
              <a:rPr lang="es-ES" sz="2000" dirty="0">
                <a:solidFill>
                  <a:schemeClr val="accent5">
                    <a:lumMod val="50000"/>
                  </a:schemeClr>
                </a:solidFill>
              </a:rPr>
              <a:t> </a:t>
            </a:r>
            <a:r>
              <a:rPr lang="es-ES" sz="2000" dirty="0" err="1">
                <a:solidFill>
                  <a:schemeClr val="accent5">
                    <a:lumMod val="50000"/>
                  </a:schemeClr>
                </a:solidFill>
              </a:rPr>
              <a:t>BTKi</a:t>
            </a:r>
            <a:r>
              <a:rPr lang="es-ES" sz="2000" dirty="0">
                <a:solidFill>
                  <a:schemeClr val="accent5">
                    <a:lumMod val="50000"/>
                  </a:schemeClr>
                </a:solidFill>
              </a:rPr>
              <a:t> /  BCL2 </a:t>
            </a:r>
            <a:r>
              <a:rPr lang="es-ES" sz="2000" dirty="0" err="1">
                <a:solidFill>
                  <a:schemeClr val="accent5">
                    <a:lumMod val="50000"/>
                  </a:schemeClr>
                </a:solidFill>
              </a:rPr>
              <a:t>Inhibitors</a:t>
            </a:r>
            <a:endParaRPr lang="es-ES" sz="2000" dirty="0">
              <a:solidFill>
                <a:schemeClr val="accent5">
                  <a:lumMod val="50000"/>
                </a:schemeClr>
              </a:solidFill>
            </a:endParaRP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err="1">
                <a:solidFill>
                  <a:schemeClr val="accent5">
                    <a:lumMod val="50000"/>
                  </a:schemeClr>
                </a:solidFill>
              </a:rPr>
              <a:t>Serum</a:t>
            </a:r>
            <a:r>
              <a:rPr lang="es-ES" sz="2000" dirty="0">
                <a:solidFill>
                  <a:schemeClr val="accent5">
                    <a:lumMod val="50000"/>
                  </a:schemeClr>
                </a:solidFill>
              </a:rPr>
              <a:t> </a:t>
            </a:r>
            <a:r>
              <a:rPr lang="es-ES" sz="2000" dirty="0" err="1">
                <a:solidFill>
                  <a:schemeClr val="accent5">
                    <a:lumMod val="50000"/>
                  </a:schemeClr>
                </a:solidFill>
              </a:rPr>
              <a:t>biomarkers</a:t>
            </a:r>
            <a:r>
              <a:rPr lang="es-ES" sz="2000" dirty="0">
                <a:solidFill>
                  <a:schemeClr val="accent5">
                    <a:lumMod val="50000"/>
                  </a:schemeClr>
                </a:solidFill>
              </a:rPr>
              <a:t> </a:t>
            </a:r>
            <a:r>
              <a:rPr lang="es-ES" sz="2000" dirty="0" err="1">
                <a:solidFill>
                  <a:schemeClr val="accent5">
                    <a:lumMod val="50000"/>
                  </a:schemeClr>
                </a:solidFill>
              </a:rPr>
              <a:t>that</a:t>
            </a:r>
            <a:r>
              <a:rPr lang="es-ES" sz="2000" dirty="0">
                <a:solidFill>
                  <a:schemeClr val="accent5">
                    <a:lumMod val="50000"/>
                  </a:schemeClr>
                </a:solidFill>
              </a:rPr>
              <a:t> </a:t>
            </a:r>
            <a:r>
              <a:rPr lang="es-ES" sz="2000" dirty="0" err="1">
                <a:solidFill>
                  <a:schemeClr val="accent5">
                    <a:lumMod val="50000"/>
                  </a:schemeClr>
                </a:solidFill>
              </a:rPr>
              <a:t>allow</a:t>
            </a:r>
            <a:r>
              <a:rPr lang="es-ES" sz="2000" dirty="0">
                <a:solidFill>
                  <a:schemeClr val="accent5">
                    <a:lumMod val="50000"/>
                  </a:schemeClr>
                </a:solidFill>
              </a:rPr>
              <a:t> </a:t>
            </a:r>
            <a:r>
              <a:rPr lang="es-ES" sz="2000" dirty="0" err="1">
                <a:solidFill>
                  <a:schemeClr val="accent5">
                    <a:lumMod val="50000"/>
                  </a:schemeClr>
                </a:solidFill>
              </a:rPr>
              <a:t>prediction</a:t>
            </a:r>
            <a:r>
              <a:rPr lang="es-ES" sz="2000" dirty="0">
                <a:solidFill>
                  <a:schemeClr val="accent5">
                    <a:lumMod val="50000"/>
                  </a:schemeClr>
                </a:solidFill>
              </a:rPr>
              <a:t> </a:t>
            </a:r>
            <a:r>
              <a:rPr lang="es-ES" sz="2000" dirty="0" err="1">
                <a:solidFill>
                  <a:schemeClr val="accent5">
                    <a:lumMod val="50000"/>
                  </a:schemeClr>
                </a:solidFill>
              </a:rPr>
              <a:t>of</a:t>
            </a:r>
            <a:r>
              <a:rPr lang="es-ES" sz="2000" dirty="0">
                <a:solidFill>
                  <a:schemeClr val="accent5">
                    <a:lumMod val="50000"/>
                  </a:schemeClr>
                </a:solidFill>
              </a:rPr>
              <a:t> </a:t>
            </a:r>
            <a:r>
              <a:rPr lang="es-ES" sz="2000" dirty="0" err="1">
                <a:solidFill>
                  <a:schemeClr val="accent5">
                    <a:lumMod val="50000"/>
                  </a:schemeClr>
                </a:solidFill>
              </a:rPr>
              <a:t>resistance</a:t>
            </a:r>
            <a:r>
              <a:rPr lang="es-ES" sz="2000" dirty="0">
                <a:solidFill>
                  <a:schemeClr val="accent5">
                    <a:lumMod val="50000"/>
                  </a:schemeClr>
                </a:solidFill>
              </a:rPr>
              <a:t> </a:t>
            </a:r>
            <a:r>
              <a:rPr lang="es-ES" sz="2000" dirty="0" err="1">
                <a:solidFill>
                  <a:schemeClr val="accent5">
                    <a:lumMod val="50000"/>
                  </a:schemeClr>
                </a:solidFill>
              </a:rPr>
              <a:t>for</a:t>
            </a:r>
            <a:r>
              <a:rPr lang="es-ES" sz="2000" dirty="0">
                <a:solidFill>
                  <a:schemeClr val="accent5">
                    <a:lumMod val="50000"/>
                  </a:schemeClr>
                </a:solidFill>
              </a:rPr>
              <a:t> </a:t>
            </a:r>
            <a:r>
              <a:rPr lang="es-ES" sz="2000" dirty="0" err="1">
                <a:solidFill>
                  <a:schemeClr val="accent5">
                    <a:lumMod val="50000"/>
                  </a:schemeClr>
                </a:solidFill>
              </a:rPr>
              <a:t>therapy</a:t>
            </a:r>
            <a:endParaRPr lang="es-ES" sz="2000" dirty="0">
              <a:solidFill>
                <a:schemeClr val="accent5">
                  <a:lumMod val="50000"/>
                </a:schemeClr>
              </a:solidFill>
            </a:endParaRPr>
          </a:p>
          <a:p>
            <a:pPr marL="1200150" lvl="2" indent="-285750">
              <a:buFont typeface="Arial" panose="020B0604020202020204" pitchFamily="34" charset="0"/>
              <a:buChar char="•"/>
            </a:pPr>
            <a:r>
              <a:rPr lang="es-ES" sz="2000" dirty="0" err="1">
                <a:solidFill>
                  <a:schemeClr val="accent5">
                    <a:lumMod val="50000"/>
                  </a:schemeClr>
                </a:solidFill>
              </a:rPr>
              <a:t>Genomic</a:t>
            </a:r>
            <a:r>
              <a:rPr lang="es-ES" sz="2000" dirty="0">
                <a:solidFill>
                  <a:schemeClr val="accent5">
                    <a:lumMod val="50000"/>
                  </a:schemeClr>
                </a:solidFill>
              </a:rPr>
              <a:t> – </a:t>
            </a:r>
            <a:r>
              <a:rPr lang="es-ES" sz="2000" dirty="0" err="1">
                <a:solidFill>
                  <a:schemeClr val="accent5">
                    <a:lumMod val="50000"/>
                  </a:schemeClr>
                </a:solidFill>
              </a:rPr>
              <a:t>Proteomic</a:t>
            </a:r>
            <a:r>
              <a:rPr lang="es-ES" sz="2000" dirty="0">
                <a:solidFill>
                  <a:schemeClr val="accent5">
                    <a:lumMod val="50000"/>
                  </a:schemeClr>
                </a:solidFill>
              </a:rPr>
              <a:t> </a:t>
            </a:r>
            <a:r>
              <a:rPr lang="es-ES" sz="2000" dirty="0" err="1">
                <a:solidFill>
                  <a:schemeClr val="accent5">
                    <a:lumMod val="50000"/>
                  </a:schemeClr>
                </a:solidFill>
              </a:rPr>
              <a:t>markers</a:t>
            </a:r>
            <a:endParaRPr lang="es-ES" sz="2000" dirty="0">
              <a:solidFill>
                <a:schemeClr val="accent5">
                  <a:lumMod val="50000"/>
                </a:schemeClr>
              </a:solidFill>
            </a:endParaRPr>
          </a:p>
          <a:p>
            <a:pPr marL="1200150" lvl="2" indent="-285750">
              <a:buFont typeface="Arial" panose="020B0604020202020204" pitchFamily="34" charset="0"/>
              <a:buChar char="•"/>
            </a:pPr>
            <a:r>
              <a:rPr lang="es-ES" sz="2000" dirty="0" err="1">
                <a:solidFill>
                  <a:schemeClr val="accent5">
                    <a:lumMod val="50000"/>
                  </a:schemeClr>
                </a:solidFill>
              </a:rPr>
              <a:t>Signal</a:t>
            </a:r>
            <a:r>
              <a:rPr lang="es-ES" sz="2000" dirty="0">
                <a:solidFill>
                  <a:schemeClr val="accent5">
                    <a:lumMod val="50000"/>
                  </a:schemeClr>
                </a:solidFill>
              </a:rPr>
              <a:t> </a:t>
            </a:r>
            <a:r>
              <a:rPr lang="es-ES" sz="2000" dirty="0" err="1">
                <a:solidFill>
                  <a:schemeClr val="accent5">
                    <a:lumMod val="50000"/>
                  </a:schemeClr>
                </a:solidFill>
              </a:rPr>
              <a:t>activation</a:t>
            </a:r>
            <a:r>
              <a:rPr lang="es-ES" sz="2000" dirty="0">
                <a:solidFill>
                  <a:schemeClr val="accent5">
                    <a:lumMod val="50000"/>
                  </a:schemeClr>
                </a:solidFill>
              </a:rPr>
              <a:t> </a:t>
            </a: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a:solidFill>
                  <a:schemeClr val="accent5">
                    <a:lumMod val="50000"/>
                  </a:schemeClr>
                </a:solidFill>
              </a:rPr>
              <a:t>Role </a:t>
            </a:r>
            <a:r>
              <a:rPr lang="es-ES" sz="2000" dirty="0" err="1">
                <a:solidFill>
                  <a:schemeClr val="accent5">
                    <a:lumMod val="50000"/>
                  </a:schemeClr>
                </a:solidFill>
              </a:rPr>
              <a:t>of</a:t>
            </a:r>
            <a:r>
              <a:rPr lang="es-ES" sz="2000" dirty="0">
                <a:solidFill>
                  <a:schemeClr val="accent5">
                    <a:lumMod val="50000"/>
                  </a:schemeClr>
                </a:solidFill>
              </a:rPr>
              <a:t> </a:t>
            </a:r>
            <a:r>
              <a:rPr lang="es-ES" sz="2000" dirty="0" err="1">
                <a:solidFill>
                  <a:schemeClr val="accent5">
                    <a:lumMod val="50000"/>
                  </a:schemeClr>
                </a:solidFill>
              </a:rPr>
              <a:t>immune</a:t>
            </a:r>
            <a:r>
              <a:rPr lang="es-ES" sz="2000" dirty="0">
                <a:solidFill>
                  <a:schemeClr val="accent5">
                    <a:lumMod val="50000"/>
                  </a:schemeClr>
                </a:solidFill>
              </a:rPr>
              <a:t> (</a:t>
            </a:r>
            <a:r>
              <a:rPr lang="es-ES" sz="2000" dirty="0" err="1">
                <a:solidFill>
                  <a:schemeClr val="accent5">
                    <a:lumMod val="50000"/>
                  </a:schemeClr>
                </a:solidFill>
              </a:rPr>
              <a:t>check</a:t>
            </a:r>
            <a:r>
              <a:rPr lang="es-ES" sz="2000" dirty="0">
                <a:solidFill>
                  <a:schemeClr val="accent5">
                    <a:lumMod val="50000"/>
                  </a:schemeClr>
                </a:solidFill>
              </a:rPr>
              <a:t> </a:t>
            </a:r>
            <a:r>
              <a:rPr lang="es-ES" sz="2000" dirty="0" err="1">
                <a:solidFill>
                  <a:schemeClr val="accent5">
                    <a:lumMod val="50000"/>
                  </a:schemeClr>
                </a:solidFill>
              </a:rPr>
              <a:t>point</a:t>
            </a:r>
            <a:r>
              <a:rPr lang="es-ES" sz="2000" dirty="0">
                <a:solidFill>
                  <a:schemeClr val="accent5">
                    <a:lumMod val="50000"/>
                  </a:schemeClr>
                </a:solidFill>
              </a:rPr>
              <a:t> </a:t>
            </a:r>
            <a:r>
              <a:rPr lang="es-ES" sz="2000" dirty="0" err="1">
                <a:solidFill>
                  <a:schemeClr val="accent5">
                    <a:lumMod val="50000"/>
                  </a:schemeClr>
                </a:solidFill>
              </a:rPr>
              <a:t>inhibitors</a:t>
            </a:r>
            <a:r>
              <a:rPr lang="es-ES" sz="2000" dirty="0">
                <a:solidFill>
                  <a:schemeClr val="accent5">
                    <a:lumMod val="50000"/>
                  </a:schemeClr>
                </a:solidFill>
              </a:rPr>
              <a:t>) </a:t>
            </a:r>
            <a:r>
              <a:rPr lang="es-ES" sz="2000" dirty="0" err="1">
                <a:solidFill>
                  <a:schemeClr val="accent5">
                    <a:lumMod val="50000"/>
                  </a:schemeClr>
                </a:solidFill>
              </a:rPr>
              <a:t>therapies</a:t>
            </a:r>
            <a:r>
              <a:rPr lang="es-ES" sz="2000" dirty="0">
                <a:solidFill>
                  <a:schemeClr val="accent5">
                    <a:lumMod val="50000"/>
                  </a:schemeClr>
                </a:solidFill>
              </a:rPr>
              <a:t> in </a:t>
            </a:r>
            <a:r>
              <a:rPr lang="es-ES" sz="2000" dirty="0" err="1">
                <a:solidFill>
                  <a:schemeClr val="accent5">
                    <a:lumMod val="50000"/>
                  </a:schemeClr>
                </a:solidFill>
              </a:rPr>
              <a:t>evaluation</a:t>
            </a:r>
            <a:endParaRPr lang="es-ES" sz="2000" dirty="0">
              <a:solidFill>
                <a:schemeClr val="accent5">
                  <a:lumMod val="50000"/>
                </a:schemeClr>
              </a:solidFill>
            </a:endParaRPr>
          </a:p>
          <a:p>
            <a:pPr lvl="1"/>
            <a:endParaRPr lang="es-ES" sz="2000" dirty="0">
              <a:solidFill>
                <a:schemeClr val="accent5">
                  <a:lumMod val="50000"/>
                </a:schemeClr>
              </a:solidFill>
            </a:endParaRPr>
          </a:p>
          <a:p>
            <a:pPr marL="285750" indent="-285750">
              <a:buFont typeface="Arial" panose="020B0604020202020204" pitchFamily="34" charset="0"/>
              <a:buChar char="•"/>
            </a:pPr>
            <a:endParaRPr lang="es-ES" sz="2000" dirty="0">
              <a:solidFill>
                <a:schemeClr val="accent5">
                  <a:lumMod val="50000"/>
                </a:schemeClr>
              </a:solidFill>
            </a:endParaRPr>
          </a:p>
          <a:p>
            <a:pPr marL="285750" indent="-285750">
              <a:buFont typeface="Arial" panose="020B0604020202020204" pitchFamily="34" charset="0"/>
              <a:buChar char="•"/>
            </a:pPr>
            <a:r>
              <a:rPr lang="es-ES" sz="2000" dirty="0" err="1">
                <a:solidFill>
                  <a:schemeClr val="accent5">
                    <a:lumMod val="50000"/>
                  </a:schemeClr>
                </a:solidFill>
              </a:rPr>
              <a:t>Currently</a:t>
            </a:r>
            <a:r>
              <a:rPr lang="es-ES" sz="2000" dirty="0">
                <a:solidFill>
                  <a:schemeClr val="accent5">
                    <a:lumMod val="50000"/>
                  </a:schemeClr>
                </a:solidFill>
              </a:rPr>
              <a:t> in </a:t>
            </a:r>
            <a:r>
              <a:rPr lang="es-ES" sz="2000" dirty="0" err="1">
                <a:solidFill>
                  <a:schemeClr val="accent5">
                    <a:lumMod val="50000"/>
                  </a:schemeClr>
                </a:solidFill>
              </a:rPr>
              <a:t>development</a:t>
            </a:r>
            <a:r>
              <a:rPr lang="es-ES" sz="2000" dirty="0">
                <a:solidFill>
                  <a:schemeClr val="accent5">
                    <a:lumMod val="50000"/>
                  </a:schemeClr>
                </a:solidFill>
              </a:rPr>
              <a:t>: </a:t>
            </a:r>
            <a:r>
              <a:rPr lang="es-ES" sz="2000" dirty="0" err="1">
                <a:solidFill>
                  <a:schemeClr val="accent5">
                    <a:lumMod val="50000"/>
                  </a:schemeClr>
                </a:solidFill>
              </a:rPr>
              <a:t>Prediction</a:t>
            </a:r>
            <a:r>
              <a:rPr lang="es-ES" sz="2000" dirty="0">
                <a:solidFill>
                  <a:schemeClr val="accent5">
                    <a:lumMod val="50000"/>
                  </a:schemeClr>
                </a:solidFill>
              </a:rPr>
              <a:t> </a:t>
            </a:r>
            <a:r>
              <a:rPr lang="es-ES" sz="2000" dirty="0" err="1">
                <a:solidFill>
                  <a:schemeClr val="accent5">
                    <a:lumMod val="50000"/>
                  </a:schemeClr>
                </a:solidFill>
              </a:rPr>
              <a:t>of</a:t>
            </a:r>
            <a:r>
              <a:rPr lang="es-ES" sz="2000" dirty="0">
                <a:solidFill>
                  <a:schemeClr val="accent5">
                    <a:lumMod val="50000"/>
                  </a:schemeClr>
                </a:solidFill>
              </a:rPr>
              <a:t> </a:t>
            </a:r>
            <a:r>
              <a:rPr lang="es-ES" sz="2000" dirty="0" err="1">
                <a:solidFill>
                  <a:schemeClr val="accent5">
                    <a:lumMod val="50000"/>
                  </a:schemeClr>
                </a:solidFill>
              </a:rPr>
              <a:t>resistance</a:t>
            </a:r>
            <a:r>
              <a:rPr lang="es-ES" sz="2000" dirty="0">
                <a:solidFill>
                  <a:schemeClr val="accent5">
                    <a:lumMod val="50000"/>
                  </a:schemeClr>
                </a:solidFill>
              </a:rPr>
              <a:t> </a:t>
            </a:r>
            <a:r>
              <a:rPr lang="es-ES" sz="2000" dirty="0" err="1">
                <a:solidFill>
                  <a:schemeClr val="accent5">
                    <a:lumMod val="50000"/>
                  </a:schemeClr>
                </a:solidFill>
              </a:rPr>
              <a:t>with</a:t>
            </a:r>
            <a:r>
              <a:rPr lang="es-ES" sz="2000" dirty="0">
                <a:solidFill>
                  <a:schemeClr val="accent5">
                    <a:lumMod val="50000"/>
                  </a:schemeClr>
                </a:solidFill>
              </a:rPr>
              <a:t> CAR-T </a:t>
            </a:r>
            <a:r>
              <a:rPr lang="es-ES" sz="2000" dirty="0" err="1">
                <a:solidFill>
                  <a:schemeClr val="accent5">
                    <a:lumMod val="50000"/>
                  </a:schemeClr>
                </a:solidFill>
              </a:rPr>
              <a:t>cell</a:t>
            </a:r>
            <a:r>
              <a:rPr lang="es-ES" sz="2000" dirty="0">
                <a:solidFill>
                  <a:schemeClr val="accent5">
                    <a:lumMod val="50000"/>
                  </a:schemeClr>
                </a:solidFill>
              </a:rPr>
              <a:t> </a:t>
            </a:r>
            <a:r>
              <a:rPr lang="es-ES" sz="2000" dirty="0" err="1">
                <a:solidFill>
                  <a:schemeClr val="accent5">
                    <a:lumMod val="50000"/>
                  </a:schemeClr>
                </a:solidFill>
              </a:rPr>
              <a:t>therapy</a:t>
            </a:r>
            <a:endParaRPr lang="es-ES" sz="2000" dirty="0">
              <a:solidFill>
                <a:schemeClr val="accent5">
                  <a:lumMod val="50000"/>
                </a:schemeClr>
              </a:solidFill>
            </a:endParaRPr>
          </a:p>
          <a:p>
            <a:pPr marL="742950" lvl="1" indent="-285750">
              <a:buFont typeface="Arial" panose="020B0604020202020204" pitchFamily="34" charset="0"/>
              <a:buChar char="•"/>
            </a:pPr>
            <a:r>
              <a:rPr lang="es-CO" sz="2000" dirty="0" err="1">
                <a:solidFill>
                  <a:schemeClr val="accent5">
                    <a:lumMod val="50000"/>
                  </a:schemeClr>
                </a:solidFill>
              </a:rPr>
              <a:t>Levels</a:t>
            </a:r>
            <a:r>
              <a:rPr lang="es-CO" sz="2000" dirty="0">
                <a:solidFill>
                  <a:schemeClr val="accent5">
                    <a:lumMod val="50000"/>
                  </a:schemeClr>
                </a:solidFill>
              </a:rPr>
              <a:t> </a:t>
            </a:r>
            <a:r>
              <a:rPr lang="es-CO" sz="2000" dirty="0" err="1">
                <a:solidFill>
                  <a:schemeClr val="accent5">
                    <a:lumMod val="50000"/>
                  </a:schemeClr>
                </a:solidFill>
              </a:rPr>
              <a:t>of</a:t>
            </a:r>
            <a:r>
              <a:rPr lang="es-CO" sz="2000" dirty="0">
                <a:solidFill>
                  <a:schemeClr val="accent5">
                    <a:lumMod val="50000"/>
                  </a:schemeClr>
                </a:solidFill>
              </a:rPr>
              <a:t> IL6</a:t>
            </a:r>
          </a:p>
          <a:p>
            <a:pPr marL="742950" lvl="1" indent="-285750">
              <a:buFont typeface="Arial" panose="020B0604020202020204" pitchFamily="34" charset="0"/>
              <a:buChar char="•"/>
            </a:pPr>
            <a:r>
              <a:rPr lang="es-CO" sz="2000" dirty="0">
                <a:solidFill>
                  <a:schemeClr val="accent5">
                    <a:lumMod val="50000"/>
                  </a:schemeClr>
                </a:solidFill>
              </a:rPr>
              <a:t>CD27+CD45RO− CD8+ T </a:t>
            </a:r>
            <a:r>
              <a:rPr lang="es-CO" sz="2000" dirty="0" err="1">
                <a:solidFill>
                  <a:schemeClr val="accent5">
                    <a:lumMod val="50000"/>
                  </a:schemeClr>
                </a:solidFill>
              </a:rPr>
              <a:t>cells</a:t>
            </a:r>
            <a:endParaRPr lang="es-ES" sz="2000" dirty="0">
              <a:solidFill>
                <a:schemeClr val="accent5">
                  <a:lumMod val="50000"/>
                </a:schemeClr>
              </a:solidFill>
            </a:endParaRPr>
          </a:p>
          <a:p>
            <a:pPr marL="1657350" lvl="3" indent="-285750">
              <a:buFont typeface="Arial" panose="020B0604020202020204" pitchFamily="34" charset="0"/>
              <a:buChar char="•"/>
            </a:pPr>
            <a:endParaRPr lang="es-CO" sz="2000" dirty="0">
              <a:solidFill>
                <a:schemeClr val="accent5">
                  <a:lumMod val="50000"/>
                </a:schemeClr>
              </a:solidFill>
            </a:endParaRPr>
          </a:p>
        </p:txBody>
      </p:sp>
    </p:spTree>
    <p:extLst>
      <p:ext uri="{BB962C8B-B14F-4D97-AF65-F5344CB8AC3E}">
        <p14:creationId xmlns:p14="http://schemas.microsoft.com/office/powerpoint/2010/main" val="95143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9" name="Título 1"/>
          <p:cNvSpPr txBox="1">
            <a:spLocks/>
          </p:cNvSpPr>
          <p:nvPr/>
        </p:nvSpPr>
        <p:spPr>
          <a:xfrm>
            <a:off x="1" y="258472"/>
            <a:ext cx="11885084" cy="408793"/>
          </a:xfrm>
          <a:prstGeom prst="rect">
            <a:avLst/>
          </a:prstGeom>
          <a:solidFill>
            <a:schemeClr val="accent1"/>
          </a:solidFill>
        </p:spPr>
        <p:txBody>
          <a:bodyPr vert="horz" lIns="1188720" tIns="45720" rIns="274320" bIns="45720" rtlCol="0" anchor="ctr">
            <a:normAutofit fontScale="70000" lnSpcReduction="20000"/>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dirty="0"/>
              <a:t>Take home Messages</a:t>
            </a:r>
            <a:endParaRPr lang="es-ES" dirty="0"/>
          </a:p>
        </p:txBody>
      </p:sp>
      <p:sp>
        <p:nvSpPr>
          <p:cNvPr id="6" name="CuadroTexto 5"/>
          <p:cNvSpPr txBox="1"/>
          <p:nvPr/>
        </p:nvSpPr>
        <p:spPr>
          <a:xfrm>
            <a:off x="420130" y="980303"/>
            <a:ext cx="11464955" cy="5632311"/>
          </a:xfrm>
          <a:prstGeom prst="rect">
            <a:avLst/>
          </a:prstGeom>
          <a:noFill/>
        </p:spPr>
        <p:txBody>
          <a:bodyPr wrap="square" rtlCol="0">
            <a:spAutoFit/>
          </a:bodyPr>
          <a:lstStyle/>
          <a:p>
            <a:pPr marL="285750" indent="-285750">
              <a:buFont typeface="Arial" panose="020B0604020202020204" pitchFamily="34" charset="0"/>
              <a:buChar char="•"/>
            </a:pPr>
            <a:endParaRPr lang="es-ES" sz="2000" dirty="0">
              <a:solidFill>
                <a:schemeClr val="accent5">
                  <a:lumMod val="50000"/>
                </a:schemeClr>
              </a:solidFill>
            </a:endParaRPr>
          </a:p>
          <a:p>
            <a:pPr marL="285750" indent="-285750">
              <a:buFont typeface="Arial" panose="020B0604020202020204" pitchFamily="34" charset="0"/>
              <a:buChar char="•"/>
            </a:pPr>
            <a:r>
              <a:rPr lang="es-ES" sz="2000" dirty="0" err="1">
                <a:solidFill>
                  <a:schemeClr val="accent5">
                    <a:lumMod val="50000"/>
                  </a:schemeClr>
                </a:solidFill>
              </a:rPr>
              <a:t>Goal</a:t>
            </a:r>
            <a:r>
              <a:rPr lang="es-ES" sz="2000" dirty="0">
                <a:solidFill>
                  <a:schemeClr val="accent5">
                    <a:lumMod val="50000"/>
                  </a:schemeClr>
                </a:solidFill>
              </a:rPr>
              <a:t> </a:t>
            </a:r>
            <a:r>
              <a:rPr lang="es-ES" sz="2000" dirty="0" err="1">
                <a:solidFill>
                  <a:schemeClr val="accent5">
                    <a:lumMod val="50000"/>
                  </a:schemeClr>
                </a:solidFill>
              </a:rPr>
              <a:t>of</a:t>
            </a:r>
            <a:r>
              <a:rPr lang="es-ES" sz="2000" dirty="0">
                <a:solidFill>
                  <a:schemeClr val="accent5">
                    <a:lumMod val="50000"/>
                  </a:schemeClr>
                </a:solidFill>
              </a:rPr>
              <a:t> </a:t>
            </a:r>
            <a:r>
              <a:rPr lang="es-ES" sz="2000" dirty="0" err="1">
                <a:solidFill>
                  <a:schemeClr val="accent5">
                    <a:lumMod val="50000"/>
                  </a:schemeClr>
                </a:solidFill>
              </a:rPr>
              <a:t>therapy</a:t>
            </a:r>
            <a:r>
              <a:rPr lang="es-ES" sz="2000" dirty="0">
                <a:solidFill>
                  <a:schemeClr val="accent5">
                    <a:lumMod val="50000"/>
                  </a:schemeClr>
                </a:solidFill>
              </a:rPr>
              <a:t>: Complete </a:t>
            </a:r>
            <a:r>
              <a:rPr lang="es-ES" sz="2000" dirty="0" err="1">
                <a:solidFill>
                  <a:schemeClr val="accent5">
                    <a:lumMod val="50000"/>
                  </a:schemeClr>
                </a:solidFill>
              </a:rPr>
              <a:t>remission</a:t>
            </a:r>
            <a:endParaRPr lang="es-ES" sz="2000" dirty="0">
              <a:solidFill>
                <a:schemeClr val="accent5">
                  <a:lumMod val="50000"/>
                </a:schemeClr>
              </a:solidFill>
            </a:endParaRP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a:solidFill>
                  <a:schemeClr val="accent5">
                    <a:lumMod val="50000"/>
                  </a:schemeClr>
                </a:solidFill>
              </a:rPr>
              <a:t>MRD status: </a:t>
            </a:r>
            <a:r>
              <a:rPr lang="es-ES" sz="2000" dirty="0" err="1">
                <a:solidFill>
                  <a:schemeClr val="accent5">
                    <a:lumMod val="50000"/>
                  </a:schemeClr>
                </a:solidFill>
              </a:rPr>
              <a:t>Circulating</a:t>
            </a:r>
            <a:r>
              <a:rPr lang="es-ES" sz="2000" dirty="0">
                <a:solidFill>
                  <a:schemeClr val="accent5">
                    <a:lumMod val="50000"/>
                  </a:schemeClr>
                </a:solidFill>
              </a:rPr>
              <a:t> DNA/RNA</a:t>
            </a:r>
          </a:p>
          <a:p>
            <a:pPr marL="742950" lvl="1" indent="-285750">
              <a:buFont typeface="Arial" panose="020B0604020202020204" pitchFamily="34" charset="0"/>
              <a:buChar char="•"/>
            </a:pPr>
            <a:endParaRPr lang="es-ES" sz="2000" dirty="0">
              <a:solidFill>
                <a:schemeClr val="accent5">
                  <a:lumMod val="50000"/>
                </a:schemeClr>
              </a:solidFill>
            </a:endParaRPr>
          </a:p>
          <a:p>
            <a:pPr marL="1200150" lvl="2" indent="-285750">
              <a:buFont typeface="Arial" panose="020B0604020202020204" pitchFamily="34" charset="0"/>
              <a:buChar char="•"/>
            </a:pPr>
            <a:r>
              <a:rPr lang="es-ES" sz="2000" dirty="0" err="1">
                <a:solidFill>
                  <a:schemeClr val="accent5">
                    <a:lumMod val="50000"/>
                  </a:schemeClr>
                </a:solidFill>
              </a:rPr>
              <a:t>Clinical</a:t>
            </a:r>
            <a:r>
              <a:rPr lang="es-ES" sz="2000" dirty="0">
                <a:solidFill>
                  <a:schemeClr val="accent5">
                    <a:lumMod val="50000"/>
                  </a:schemeClr>
                </a:solidFill>
              </a:rPr>
              <a:t> </a:t>
            </a:r>
            <a:r>
              <a:rPr lang="es-ES" sz="2000" dirty="0" err="1">
                <a:solidFill>
                  <a:schemeClr val="accent5">
                    <a:lumMod val="50000"/>
                  </a:schemeClr>
                </a:solidFill>
              </a:rPr>
              <a:t>value</a:t>
            </a:r>
            <a:r>
              <a:rPr lang="es-ES" sz="2000" dirty="0">
                <a:solidFill>
                  <a:schemeClr val="accent5">
                    <a:lumMod val="50000"/>
                  </a:schemeClr>
                </a:solidFill>
              </a:rPr>
              <a:t> </a:t>
            </a:r>
            <a:r>
              <a:rPr lang="es-ES" sz="2000" dirty="0" err="1">
                <a:solidFill>
                  <a:schemeClr val="accent5">
                    <a:lumMod val="50000"/>
                  </a:schemeClr>
                </a:solidFill>
              </a:rPr>
              <a:t>for</a:t>
            </a:r>
            <a:r>
              <a:rPr lang="es-ES" sz="2000" dirty="0">
                <a:solidFill>
                  <a:schemeClr val="accent5">
                    <a:lumMod val="50000"/>
                  </a:schemeClr>
                </a:solidFill>
              </a:rPr>
              <a:t> CLL: </a:t>
            </a:r>
            <a:r>
              <a:rPr lang="es-ES" sz="2000" dirty="0" err="1">
                <a:solidFill>
                  <a:schemeClr val="accent5">
                    <a:lumMod val="50000"/>
                  </a:schemeClr>
                </a:solidFill>
              </a:rPr>
              <a:t>Still</a:t>
            </a:r>
            <a:r>
              <a:rPr lang="es-ES" sz="2000" dirty="0">
                <a:solidFill>
                  <a:schemeClr val="accent5">
                    <a:lumMod val="50000"/>
                  </a:schemeClr>
                </a:solidFill>
              </a:rPr>
              <a:t> Controversial</a:t>
            </a:r>
          </a:p>
          <a:p>
            <a:pPr marL="742950" lvl="1" indent="-285750">
              <a:buFont typeface="Arial" panose="020B0604020202020204" pitchFamily="34" charset="0"/>
              <a:buChar char="•"/>
            </a:pPr>
            <a:endParaRPr lang="es-ES" sz="2000" dirty="0">
              <a:solidFill>
                <a:schemeClr val="accent5">
                  <a:lumMod val="50000"/>
                </a:schemeClr>
              </a:solidFill>
            </a:endParaRPr>
          </a:p>
          <a:p>
            <a:pPr marL="285750" indent="-285750">
              <a:buFont typeface="Arial" panose="020B0604020202020204" pitchFamily="34" charset="0"/>
              <a:buChar char="•"/>
            </a:pPr>
            <a:r>
              <a:rPr lang="es-ES" sz="2000" dirty="0" err="1">
                <a:solidFill>
                  <a:schemeClr val="accent5">
                    <a:lumMod val="50000"/>
                  </a:schemeClr>
                </a:solidFill>
              </a:rPr>
              <a:t>Targeted</a:t>
            </a:r>
            <a:r>
              <a:rPr lang="es-ES" sz="2000" dirty="0">
                <a:solidFill>
                  <a:schemeClr val="accent5">
                    <a:lumMod val="50000"/>
                  </a:schemeClr>
                </a:solidFill>
              </a:rPr>
              <a:t> – </a:t>
            </a:r>
            <a:r>
              <a:rPr lang="es-ES" sz="2000" dirty="0" err="1">
                <a:solidFill>
                  <a:schemeClr val="accent5">
                    <a:lumMod val="50000"/>
                  </a:schemeClr>
                </a:solidFill>
              </a:rPr>
              <a:t>Tailored</a:t>
            </a:r>
            <a:r>
              <a:rPr lang="es-ES" sz="2000" dirty="0">
                <a:solidFill>
                  <a:schemeClr val="accent5">
                    <a:lumMod val="50000"/>
                  </a:schemeClr>
                </a:solidFill>
              </a:rPr>
              <a:t> </a:t>
            </a:r>
            <a:r>
              <a:rPr lang="es-ES" sz="2000" dirty="0" err="1">
                <a:solidFill>
                  <a:schemeClr val="accent5">
                    <a:lumMod val="50000"/>
                  </a:schemeClr>
                </a:solidFill>
              </a:rPr>
              <a:t>therapies</a:t>
            </a:r>
            <a:r>
              <a:rPr lang="es-ES" sz="2000" dirty="0">
                <a:solidFill>
                  <a:schemeClr val="accent5">
                    <a:lumMod val="50000"/>
                  </a:schemeClr>
                </a:solidFill>
              </a:rPr>
              <a:t> in </a:t>
            </a:r>
            <a:r>
              <a:rPr lang="es-ES" sz="2000" dirty="0" err="1">
                <a:solidFill>
                  <a:schemeClr val="accent5">
                    <a:lumMod val="50000"/>
                  </a:schemeClr>
                </a:solidFill>
              </a:rPr>
              <a:t>constant</a:t>
            </a:r>
            <a:r>
              <a:rPr lang="es-ES" sz="2000" dirty="0">
                <a:solidFill>
                  <a:schemeClr val="accent5">
                    <a:lumMod val="50000"/>
                  </a:schemeClr>
                </a:solidFill>
              </a:rPr>
              <a:t> </a:t>
            </a:r>
            <a:r>
              <a:rPr lang="es-ES" sz="2000" dirty="0" err="1">
                <a:solidFill>
                  <a:schemeClr val="accent5">
                    <a:lumMod val="50000"/>
                  </a:schemeClr>
                </a:solidFill>
              </a:rPr>
              <a:t>development</a:t>
            </a:r>
            <a:r>
              <a:rPr lang="es-ES" sz="2000" dirty="0">
                <a:solidFill>
                  <a:schemeClr val="accent5">
                    <a:lumMod val="50000"/>
                  </a:schemeClr>
                </a:solidFill>
              </a:rPr>
              <a:t>: </a:t>
            </a:r>
            <a:r>
              <a:rPr lang="es-ES" sz="2000" dirty="0" err="1">
                <a:solidFill>
                  <a:schemeClr val="accent5">
                    <a:lumMod val="50000"/>
                  </a:schemeClr>
                </a:solidFill>
              </a:rPr>
              <a:t>Individualized</a:t>
            </a:r>
            <a:r>
              <a:rPr lang="es-ES" sz="2000" dirty="0">
                <a:solidFill>
                  <a:schemeClr val="accent5">
                    <a:lumMod val="50000"/>
                  </a:schemeClr>
                </a:solidFill>
              </a:rPr>
              <a:t> </a:t>
            </a:r>
            <a:r>
              <a:rPr lang="es-ES" sz="2000" dirty="0" err="1">
                <a:solidFill>
                  <a:schemeClr val="accent5">
                    <a:lumMod val="50000"/>
                  </a:schemeClr>
                </a:solidFill>
              </a:rPr>
              <a:t>Decision</a:t>
            </a:r>
            <a:r>
              <a:rPr lang="es-ES" sz="2000" dirty="0">
                <a:solidFill>
                  <a:schemeClr val="accent5">
                    <a:lumMod val="50000"/>
                  </a:schemeClr>
                </a:solidFill>
              </a:rPr>
              <a:t> </a:t>
            </a: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err="1">
                <a:solidFill>
                  <a:schemeClr val="accent5">
                    <a:lumMod val="50000"/>
                  </a:schemeClr>
                </a:solidFill>
              </a:rPr>
              <a:t>Frontline</a:t>
            </a:r>
            <a:r>
              <a:rPr lang="es-ES" sz="2000" dirty="0">
                <a:solidFill>
                  <a:schemeClr val="accent5">
                    <a:lumMod val="50000"/>
                  </a:schemeClr>
                </a:solidFill>
              </a:rPr>
              <a:t> </a:t>
            </a:r>
          </a:p>
          <a:p>
            <a:pPr marL="1200150" lvl="2" indent="-285750">
              <a:buFont typeface="Arial" panose="020B0604020202020204" pitchFamily="34" charset="0"/>
              <a:buChar char="•"/>
            </a:pPr>
            <a:r>
              <a:rPr lang="es-ES" sz="2000" dirty="0" err="1">
                <a:solidFill>
                  <a:schemeClr val="accent5">
                    <a:lumMod val="50000"/>
                  </a:schemeClr>
                </a:solidFill>
              </a:rPr>
              <a:t>BTKi</a:t>
            </a:r>
            <a:r>
              <a:rPr lang="es-ES" sz="2000" dirty="0">
                <a:solidFill>
                  <a:schemeClr val="accent5">
                    <a:lumMod val="50000"/>
                  </a:schemeClr>
                </a:solidFill>
              </a:rPr>
              <a:t> </a:t>
            </a:r>
            <a:r>
              <a:rPr lang="es-ES" sz="2000" dirty="0" err="1">
                <a:solidFill>
                  <a:schemeClr val="accent5">
                    <a:lumMod val="50000"/>
                  </a:schemeClr>
                </a:solidFill>
              </a:rPr>
              <a:t>Inh</a:t>
            </a:r>
            <a:r>
              <a:rPr lang="es-ES" sz="2000" dirty="0">
                <a:solidFill>
                  <a:schemeClr val="accent5">
                    <a:lumMod val="50000"/>
                  </a:schemeClr>
                </a:solidFill>
              </a:rPr>
              <a:t> + / - BCL2 </a:t>
            </a:r>
            <a:r>
              <a:rPr lang="es-ES" sz="2000" dirty="0" err="1">
                <a:solidFill>
                  <a:schemeClr val="accent5">
                    <a:lumMod val="50000"/>
                  </a:schemeClr>
                </a:solidFill>
              </a:rPr>
              <a:t>Inh</a:t>
            </a:r>
            <a:r>
              <a:rPr lang="es-ES" sz="2000" dirty="0">
                <a:solidFill>
                  <a:schemeClr val="accent5">
                    <a:lumMod val="50000"/>
                  </a:schemeClr>
                </a:solidFill>
              </a:rPr>
              <a:t> </a:t>
            </a:r>
          </a:p>
          <a:p>
            <a:pPr marL="1657350" lvl="3" indent="-285750">
              <a:buFont typeface="Arial" panose="020B0604020202020204" pitchFamily="34" charset="0"/>
              <a:buChar char="•"/>
            </a:pPr>
            <a:r>
              <a:rPr lang="es-ES" sz="2000" dirty="0">
                <a:solidFill>
                  <a:schemeClr val="accent5">
                    <a:lumMod val="50000"/>
                  </a:schemeClr>
                </a:solidFill>
              </a:rPr>
              <a:t>Safety </a:t>
            </a:r>
            <a:r>
              <a:rPr lang="es-ES" sz="2000" dirty="0" err="1">
                <a:solidFill>
                  <a:schemeClr val="accent5">
                    <a:lumMod val="50000"/>
                  </a:schemeClr>
                </a:solidFill>
              </a:rPr>
              <a:t>evaluation</a:t>
            </a:r>
            <a:r>
              <a:rPr lang="es-ES" sz="2000" dirty="0">
                <a:solidFill>
                  <a:schemeClr val="accent5">
                    <a:lumMod val="50000"/>
                  </a:schemeClr>
                </a:solidFill>
              </a:rPr>
              <a:t> balance</a:t>
            </a:r>
          </a:p>
          <a:p>
            <a:pPr marL="1200150" lvl="2" indent="-285750">
              <a:buFont typeface="Arial" panose="020B0604020202020204" pitchFamily="34" charset="0"/>
              <a:buChar char="•"/>
            </a:pPr>
            <a:r>
              <a:rPr lang="es-ES" sz="2000" dirty="0">
                <a:solidFill>
                  <a:schemeClr val="accent5">
                    <a:lumMod val="50000"/>
                  </a:schemeClr>
                </a:solidFill>
              </a:rPr>
              <a:t>MRD </a:t>
            </a:r>
            <a:r>
              <a:rPr lang="es-ES" sz="2000" dirty="0" err="1">
                <a:solidFill>
                  <a:schemeClr val="accent5">
                    <a:lumMod val="50000"/>
                  </a:schemeClr>
                </a:solidFill>
              </a:rPr>
              <a:t>guided</a:t>
            </a:r>
            <a:r>
              <a:rPr lang="es-ES" sz="2000" dirty="0">
                <a:solidFill>
                  <a:schemeClr val="accent5">
                    <a:lumMod val="50000"/>
                  </a:schemeClr>
                </a:solidFill>
              </a:rPr>
              <a:t> </a:t>
            </a:r>
            <a:r>
              <a:rPr lang="es-ES" sz="2000" dirty="0" err="1">
                <a:solidFill>
                  <a:schemeClr val="accent5">
                    <a:lumMod val="50000"/>
                  </a:schemeClr>
                </a:solidFill>
              </a:rPr>
              <a:t>therapy</a:t>
            </a:r>
            <a:endParaRPr lang="es-ES" sz="2000" dirty="0">
              <a:solidFill>
                <a:schemeClr val="accent5">
                  <a:lumMod val="50000"/>
                </a:schemeClr>
              </a:solidFill>
            </a:endParaRPr>
          </a:p>
          <a:p>
            <a:pPr marL="742950" lvl="1" indent="-285750">
              <a:buFont typeface="Arial" panose="020B0604020202020204" pitchFamily="34" charset="0"/>
              <a:buChar char="•"/>
            </a:pPr>
            <a:endParaRPr lang="es-ES" sz="2000" dirty="0">
              <a:solidFill>
                <a:schemeClr val="accent5">
                  <a:lumMod val="50000"/>
                </a:schemeClr>
              </a:solidFill>
            </a:endParaRPr>
          </a:p>
          <a:p>
            <a:pPr marL="742950" lvl="1" indent="-285750">
              <a:buFont typeface="Arial" panose="020B0604020202020204" pitchFamily="34" charset="0"/>
              <a:buChar char="•"/>
            </a:pPr>
            <a:r>
              <a:rPr lang="es-ES" sz="2000" dirty="0">
                <a:solidFill>
                  <a:schemeClr val="accent5">
                    <a:lumMod val="50000"/>
                  </a:schemeClr>
                </a:solidFill>
              </a:rPr>
              <a:t>R/R </a:t>
            </a:r>
            <a:r>
              <a:rPr lang="es-ES" sz="2000" dirty="0" err="1">
                <a:solidFill>
                  <a:schemeClr val="accent5">
                    <a:lumMod val="50000"/>
                  </a:schemeClr>
                </a:solidFill>
              </a:rPr>
              <a:t>scenario</a:t>
            </a:r>
            <a:endParaRPr lang="es-ES" sz="2000" dirty="0">
              <a:solidFill>
                <a:schemeClr val="accent5">
                  <a:lumMod val="50000"/>
                </a:schemeClr>
              </a:solidFill>
            </a:endParaRPr>
          </a:p>
          <a:p>
            <a:pPr marL="1200150" lvl="2" indent="-285750">
              <a:buFont typeface="Arial" panose="020B0604020202020204" pitchFamily="34" charset="0"/>
              <a:buChar char="•"/>
            </a:pPr>
            <a:r>
              <a:rPr lang="es-ES" sz="2000" dirty="0" err="1">
                <a:solidFill>
                  <a:schemeClr val="accent5">
                    <a:lumMod val="50000"/>
                  </a:schemeClr>
                </a:solidFill>
              </a:rPr>
              <a:t>Sequential</a:t>
            </a:r>
            <a:r>
              <a:rPr lang="es-ES" sz="2000" dirty="0">
                <a:solidFill>
                  <a:schemeClr val="accent5">
                    <a:lumMod val="50000"/>
                  </a:schemeClr>
                </a:solidFill>
              </a:rPr>
              <a:t> </a:t>
            </a:r>
            <a:r>
              <a:rPr lang="es-ES" sz="2000" dirty="0" err="1">
                <a:solidFill>
                  <a:schemeClr val="accent5">
                    <a:lumMod val="50000"/>
                  </a:schemeClr>
                </a:solidFill>
              </a:rPr>
              <a:t>strategies</a:t>
            </a:r>
            <a:endParaRPr lang="es-ES" sz="2000" dirty="0">
              <a:solidFill>
                <a:schemeClr val="accent5">
                  <a:lumMod val="50000"/>
                </a:schemeClr>
              </a:solidFill>
            </a:endParaRPr>
          </a:p>
          <a:p>
            <a:pPr marL="1200150" lvl="2" indent="-285750">
              <a:buFont typeface="Arial" panose="020B0604020202020204" pitchFamily="34" charset="0"/>
              <a:buChar char="•"/>
            </a:pPr>
            <a:r>
              <a:rPr lang="es-ES" sz="2000" dirty="0" err="1">
                <a:solidFill>
                  <a:schemeClr val="accent5">
                    <a:lumMod val="50000"/>
                  </a:schemeClr>
                </a:solidFill>
              </a:rPr>
              <a:t>Evaluate</a:t>
            </a:r>
            <a:r>
              <a:rPr lang="es-ES" sz="2000" dirty="0">
                <a:solidFill>
                  <a:schemeClr val="accent5">
                    <a:lumMod val="50000"/>
                  </a:schemeClr>
                </a:solidFill>
              </a:rPr>
              <a:t> </a:t>
            </a:r>
            <a:r>
              <a:rPr lang="es-ES" sz="2000" dirty="0" err="1">
                <a:solidFill>
                  <a:schemeClr val="accent5">
                    <a:lumMod val="50000"/>
                  </a:schemeClr>
                </a:solidFill>
              </a:rPr>
              <a:t>risk</a:t>
            </a:r>
            <a:r>
              <a:rPr lang="es-ES" sz="2000" dirty="0">
                <a:solidFill>
                  <a:schemeClr val="accent5">
                    <a:lumMod val="50000"/>
                  </a:schemeClr>
                </a:solidFill>
              </a:rPr>
              <a:t> </a:t>
            </a:r>
            <a:r>
              <a:rPr lang="es-ES" sz="2000" dirty="0" err="1">
                <a:solidFill>
                  <a:schemeClr val="accent5">
                    <a:lumMod val="50000"/>
                  </a:schemeClr>
                </a:solidFill>
              </a:rPr>
              <a:t>of</a:t>
            </a:r>
            <a:r>
              <a:rPr lang="es-ES" sz="2000" dirty="0">
                <a:solidFill>
                  <a:schemeClr val="accent5">
                    <a:lumMod val="50000"/>
                  </a:schemeClr>
                </a:solidFill>
              </a:rPr>
              <a:t> </a:t>
            </a:r>
            <a:r>
              <a:rPr lang="es-ES" sz="2000" dirty="0" err="1">
                <a:solidFill>
                  <a:schemeClr val="accent5">
                    <a:lumMod val="50000"/>
                  </a:schemeClr>
                </a:solidFill>
              </a:rPr>
              <a:t>resistance</a:t>
            </a:r>
            <a:endParaRPr lang="es-ES" sz="2000" dirty="0">
              <a:solidFill>
                <a:schemeClr val="accent5">
                  <a:lumMod val="50000"/>
                </a:schemeClr>
              </a:solidFill>
            </a:endParaRPr>
          </a:p>
          <a:p>
            <a:pPr lvl="3"/>
            <a:endParaRPr lang="es-ES" sz="2000" dirty="0">
              <a:solidFill>
                <a:schemeClr val="accent5">
                  <a:lumMod val="50000"/>
                </a:schemeClr>
              </a:solidFill>
            </a:endParaRPr>
          </a:p>
        </p:txBody>
      </p:sp>
    </p:spTree>
    <p:extLst>
      <p:ext uri="{BB962C8B-B14F-4D97-AF65-F5344CB8AC3E}">
        <p14:creationId xmlns:p14="http://schemas.microsoft.com/office/powerpoint/2010/main" val="3175597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ortada">
            <a:extLst>
              <a:ext uri="{FF2B5EF4-FFF2-40B4-BE49-F238E27FC236}">
                <a16:creationId xmlns:a16="http://schemas.microsoft.com/office/drawing/2014/main" id="{588B5AEC-47DB-41DE-9909-6C0DD0458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97" t="46019" r="11171" b="13616"/>
          <a:stretch/>
        </p:blipFill>
        <p:spPr bwMode="auto">
          <a:xfrm>
            <a:off x="-6594" y="0"/>
            <a:ext cx="1221147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109457E5-C2D0-435A-8F85-5E9C81B89739}"/>
              </a:ext>
            </a:extLst>
          </p:cNvPr>
          <p:cNvSpPr>
            <a:spLocks noGrp="1"/>
          </p:cNvSpPr>
          <p:nvPr>
            <p:ph idx="1"/>
          </p:nvPr>
        </p:nvSpPr>
        <p:spPr>
          <a:xfrm>
            <a:off x="-6594" y="6334124"/>
            <a:ext cx="3749919" cy="457201"/>
          </a:xfrm>
        </p:spPr>
        <p:txBody>
          <a:bodyPr>
            <a:normAutofit lnSpcReduction="10000"/>
          </a:bodyPr>
          <a:lstStyle/>
          <a:p>
            <a:pPr marL="0" indent="0" algn="ctr">
              <a:buNone/>
            </a:pPr>
            <a:r>
              <a:rPr lang="es-CO" dirty="0">
                <a:solidFill>
                  <a:schemeClr val="bg1">
                    <a:lumMod val="95000"/>
                  </a:schemeClr>
                </a:solidFill>
              </a:rPr>
              <a:t>jaospina@cancer.gov.co</a:t>
            </a:r>
          </a:p>
        </p:txBody>
      </p:sp>
    </p:spTree>
    <p:extLst>
      <p:ext uri="{BB962C8B-B14F-4D97-AF65-F5344CB8AC3E}">
        <p14:creationId xmlns:p14="http://schemas.microsoft.com/office/powerpoint/2010/main" val="174870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21B7E-2788-463A-A203-6D34ECBCFB09}"/>
              </a:ext>
            </a:extLst>
          </p:cNvPr>
          <p:cNvSpPr>
            <a:spLocks noGrp="1"/>
          </p:cNvSpPr>
          <p:nvPr>
            <p:ph type="body" sz="quarter" idx="11"/>
          </p:nvPr>
        </p:nvSpPr>
        <p:spPr>
          <a:xfrm>
            <a:off x="8680931" y="6526538"/>
            <a:ext cx="3426894" cy="245127"/>
          </a:xfrm>
        </p:spPr>
        <p:txBody>
          <a:bodyPr>
            <a:normAutofit/>
          </a:bodyPr>
          <a:lstStyle/>
          <a:p>
            <a:pPr algn="r"/>
            <a:r>
              <a:rPr lang="en-US" sz="1200" kern="1200" dirty="0">
                <a:solidFill>
                  <a:srgbClr val="203864"/>
                </a:solidFill>
              </a:rPr>
              <a:t>Kuppers R. </a:t>
            </a:r>
            <a:r>
              <a:rPr lang="en-US" sz="1200" i="1" kern="1200" dirty="0">
                <a:solidFill>
                  <a:srgbClr val="203864"/>
                </a:solidFill>
              </a:rPr>
              <a:t>Nat Rev Cancer</a:t>
            </a:r>
            <a:r>
              <a:rPr lang="en-US" sz="1200" kern="1200" dirty="0">
                <a:solidFill>
                  <a:srgbClr val="203864"/>
                </a:solidFill>
              </a:rPr>
              <a:t>, 2005</a:t>
            </a:r>
            <a:endParaRPr lang="en-US" sz="1200" dirty="0">
              <a:solidFill>
                <a:srgbClr val="203864"/>
              </a:solidFill>
              <a:cs typeface="Calibri"/>
            </a:endParaRPr>
          </a:p>
        </p:txBody>
      </p:sp>
      <p:sp>
        <p:nvSpPr>
          <p:cNvPr id="3"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b="1" dirty="0">
                <a:solidFill>
                  <a:schemeClr val="bg1"/>
                </a:solidFill>
              </a:rPr>
              <a:t>           B-Lymphocyte Ontogeny</a:t>
            </a:r>
          </a:p>
        </p:txBody>
      </p:sp>
      <p:sp>
        <p:nvSpPr>
          <p:cNvPr id="8" name="Rectangle 7">
            <a:extLst>
              <a:ext uri="{FF2B5EF4-FFF2-40B4-BE49-F238E27FC236}">
                <a16:creationId xmlns:a16="http://schemas.microsoft.com/office/drawing/2014/main" id="{AD08D212-FC30-4A7E-8B1C-AC8A49AA5F40}"/>
              </a:ext>
            </a:extLst>
          </p:cNvPr>
          <p:cNvSpPr/>
          <p:nvPr/>
        </p:nvSpPr>
        <p:spPr bwMode="auto">
          <a:xfrm>
            <a:off x="628770" y="1391729"/>
            <a:ext cx="4370717" cy="2783457"/>
          </a:xfrm>
          <a:prstGeom prst="rect">
            <a:avLst/>
          </a:prstGeom>
          <a:solidFill>
            <a:srgbClr val="FEF3EA"/>
          </a:solidFill>
          <a:ln w="12700" cap="flat" cmpd="sng" algn="ctr">
            <a:noFill/>
            <a:prstDash val="solid"/>
            <a:round/>
            <a:headEnd type="none" w="med" len="med"/>
            <a:tailEnd type="none" w="med" len="med"/>
          </a:ln>
          <a:effectLst>
            <a:softEdge rad="50800"/>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en-US">
              <a:solidFill>
                <a:srgbClr val="FFFFFF"/>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A65B47-B23A-4F05-B3BA-86E8D1C54C32}"/>
              </a:ext>
            </a:extLst>
          </p:cNvPr>
          <p:cNvSpPr/>
          <p:nvPr/>
        </p:nvSpPr>
        <p:spPr bwMode="auto">
          <a:xfrm>
            <a:off x="4832525" y="1391729"/>
            <a:ext cx="6408652" cy="2783457"/>
          </a:xfrm>
          <a:prstGeom prst="rect">
            <a:avLst/>
          </a:prstGeom>
          <a:solidFill>
            <a:srgbClr val="E7E8EA"/>
          </a:solidFill>
          <a:ln w="12700" cap="flat" cmpd="sng" algn="ctr">
            <a:noFill/>
            <a:prstDash val="solid"/>
            <a:round/>
            <a:headEnd type="none" w="med" len="med"/>
            <a:tailEnd type="none" w="med" len="med"/>
          </a:ln>
          <a:effectLst>
            <a:softEdge rad="50800"/>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en-US">
              <a:solidFill>
                <a:srgbClr val="FFFFFF"/>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9E121386-0B60-44F3-A63A-89F3E3D64F44}"/>
              </a:ext>
            </a:extLst>
          </p:cNvPr>
          <p:cNvCxnSpPr>
            <a:cxnSpLocks/>
          </p:cNvCxnSpPr>
          <p:nvPr/>
        </p:nvCxnSpPr>
        <p:spPr bwMode="auto">
          <a:xfrm>
            <a:off x="1671608" y="5033513"/>
            <a:ext cx="476291" cy="0"/>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6D5E6DE5-76E3-4B01-BBB4-BB63A13F9BF1}"/>
              </a:ext>
            </a:extLst>
          </p:cNvPr>
          <p:cNvCxnSpPr>
            <a:cxnSpLocks/>
          </p:cNvCxnSpPr>
          <p:nvPr/>
        </p:nvCxnSpPr>
        <p:spPr bwMode="auto">
          <a:xfrm>
            <a:off x="3215680" y="5033513"/>
            <a:ext cx="476291" cy="0"/>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088C9329-1A12-4D5A-AEE1-5BF3C80F2F65}"/>
              </a:ext>
            </a:extLst>
          </p:cNvPr>
          <p:cNvCxnSpPr>
            <a:cxnSpLocks/>
          </p:cNvCxnSpPr>
          <p:nvPr/>
        </p:nvCxnSpPr>
        <p:spPr bwMode="auto">
          <a:xfrm>
            <a:off x="4705843" y="5033513"/>
            <a:ext cx="476291" cy="0"/>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DA2973B8-AB71-40D7-BA81-E7AD0E0C0F06}"/>
              </a:ext>
            </a:extLst>
          </p:cNvPr>
          <p:cNvCxnSpPr>
            <a:cxnSpLocks/>
          </p:cNvCxnSpPr>
          <p:nvPr/>
        </p:nvCxnSpPr>
        <p:spPr bwMode="auto">
          <a:xfrm>
            <a:off x="6192011" y="5033513"/>
            <a:ext cx="476291" cy="0"/>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8EBD3153-BC51-46F3-9A68-048F9CDF32AD}"/>
              </a:ext>
            </a:extLst>
          </p:cNvPr>
          <p:cNvCxnSpPr>
            <a:cxnSpLocks/>
          </p:cNvCxnSpPr>
          <p:nvPr/>
        </p:nvCxnSpPr>
        <p:spPr bwMode="auto">
          <a:xfrm>
            <a:off x="7705177" y="5033513"/>
            <a:ext cx="476291" cy="0"/>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ABD00533-D2A9-47AD-8487-F86188EF0616}"/>
              </a:ext>
            </a:extLst>
          </p:cNvPr>
          <p:cNvCxnSpPr>
            <a:cxnSpLocks/>
          </p:cNvCxnSpPr>
          <p:nvPr/>
        </p:nvCxnSpPr>
        <p:spPr bwMode="auto">
          <a:xfrm flipV="1">
            <a:off x="9264352" y="4613695"/>
            <a:ext cx="453944" cy="281224"/>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537BE902-A970-4558-9A95-D988DCA6E724}"/>
              </a:ext>
            </a:extLst>
          </p:cNvPr>
          <p:cNvCxnSpPr>
            <a:cxnSpLocks/>
          </p:cNvCxnSpPr>
          <p:nvPr/>
        </p:nvCxnSpPr>
        <p:spPr bwMode="auto">
          <a:xfrm>
            <a:off x="9264353" y="5104135"/>
            <a:ext cx="496916" cy="278749"/>
          </a:xfrm>
          <a:prstGeom prst="straightConnector1">
            <a:avLst/>
          </a:prstGeom>
          <a:solidFill>
            <a:srgbClr val="6D2687"/>
          </a:solidFill>
          <a:ln w="34925"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Left Brace 20">
            <a:extLst>
              <a:ext uri="{FF2B5EF4-FFF2-40B4-BE49-F238E27FC236}">
                <a16:creationId xmlns:a16="http://schemas.microsoft.com/office/drawing/2014/main" id="{0C71A644-5623-4F44-B6AF-9651A8E9EFE5}"/>
              </a:ext>
            </a:extLst>
          </p:cNvPr>
          <p:cNvSpPr/>
          <p:nvPr/>
        </p:nvSpPr>
        <p:spPr bwMode="auto">
          <a:xfrm rot="5400000">
            <a:off x="2712049" y="2094783"/>
            <a:ext cx="261668" cy="4359215"/>
          </a:xfrm>
          <a:prstGeom prst="leftBrace">
            <a:avLst>
              <a:gd name="adj1" fmla="val 96704"/>
              <a:gd name="adj2" fmla="val 50000"/>
            </a:avLst>
          </a:prstGeom>
          <a:no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BB245E60-EBEA-4F6C-A451-99DBC9B69925}"/>
              </a:ext>
            </a:extLst>
          </p:cNvPr>
          <p:cNvSpPr/>
          <p:nvPr/>
        </p:nvSpPr>
        <p:spPr bwMode="auto">
          <a:xfrm rot="5400000">
            <a:off x="7874479" y="2993847"/>
            <a:ext cx="261668" cy="2561087"/>
          </a:xfrm>
          <a:prstGeom prst="leftBrace">
            <a:avLst>
              <a:gd name="adj1" fmla="val 96704"/>
              <a:gd name="adj2" fmla="val 50000"/>
            </a:avLst>
          </a:prstGeom>
          <a:no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6753EB3-00AE-44C6-92AA-DD0F9758D4AB}"/>
              </a:ext>
            </a:extLst>
          </p:cNvPr>
          <p:cNvSpPr txBox="1"/>
          <p:nvPr/>
        </p:nvSpPr>
        <p:spPr>
          <a:xfrm>
            <a:off x="716320" y="5405887"/>
            <a:ext cx="890451" cy="307777"/>
          </a:xfrm>
          <a:prstGeom prst="rect">
            <a:avLst/>
          </a:prstGeom>
          <a:noFill/>
        </p:spPr>
        <p:txBody>
          <a:bodyPr wrap="none" rtlCol="0">
            <a:spAutoFit/>
          </a:bodyPr>
          <a:lstStyle/>
          <a:p>
            <a:pPr algn="ctr" fontAlgn="base">
              <a:spcBef>
                <a:spcPct val="0"/>
              </a:spcBef>
              <a:spcAft>
                <a:spcPct val="0"/>
              </a:spcAft>
              <a:defRPr/>
            </a:pPr>
            <a:r>
              <a:rPr lang="en-US" sz="1400" b="1">
                <a:solidFill>
                  <a:srgbClr val="000000"/>
                </a:solidFill>
                <a:latin typeface="Calibri" panose="020F0502020204030204" pitchFamily="34" charset="0"/>
                <a:cs typeface="Calibri" panose="020F0502020204030204" pitchFamily="34" charset="0"/>
              </a:rPr>
              <a:t>Pro-B cell</a:t>
            </a:r>
          </a:p>
        </p:txBody>
      </p:sp>
      <p:sp>
        <p:nvSpPr>
          <p:cNvPr id="24" name="TextBox 23">
            <a:extLst>
              <a:ext uri="{FF2B5EF4-FFF2-40B4-BE49-F238E27FC236}">
                <a16:creationId xmlns:a16="http://schemas.microsoft.com/office/drawing/2014/main" id="{3B5ACFBE-F29B-4E7B-BBDF-483AFB0BAF95}"/>
              </a:ext>
            </a:extLst>
          </p:cNvPr>
          <p:cNvSpPr txBox="1"/>
          <p:nvPr/>
        </p:nvSpPr>
        <p:spPr>
          <a:xfrm>
            <a:off x="2207933" y="5405887"/>
            <a:ext cx="884314" cy="307777"/>
          </a:xfrm>
          <a:prstGeom prst="rect">
            <a:avLst/>
          </a:prstGeom>
          <a:noFill/>
        </p:spPr>
        <p:txBody>
          <a:bodyPr wrap="none" rtlCol="0">
            <a:spAutoFit/>
          </a:bodyPr>
          <a:lstStyle/>
          <a:p>
            <a:pPr algn="ctr" fontAlgn="base">
              <a:spcBef>
                <a:spcPct val="0"/>
              </a:spcBef>
              <a:spcAft>
                <a:spcPct val="0"/>
              </a:spcAft>
              <a:defRPr/>
            </a:pPr>
            <a:r>
              <a:rPr lang="en-US" sz="1400" b="1">
                <a:solidFill>
                  <a:srgbClr val="000000"/>
                </a:solidFill>
                <a:latin typeface="Calibri" panose="020F0502020204030204" pitchFamily="34" charset="0"/>
                <a:cs typeface="Calibri" panose="020F0502020204030204" pitchFamily="34" charset="0"/>
              </a:rPr>
              <a:t>Pre-B cell</a:t>
            </a:r>
          </a:p>
        </p:txBody>
      </p:sp>
      <p:sp>
        <p:nvSpPr>
          <p:cNvPr id="25" name="TextBox 24">
            <a:extLst>
              <a:ext uri="{FF2B5EF4-FFF2-40B4-BE49-F238E27FC236}">
                <a16:creationId xmlns:a16="http://schemas.microsoft.com/office/drawing/2014/main" id="{D68BF132-1C52-481D-8AC5-A89F6F588E34}"/>
              </a:ext>
            </a:extLst>
          </p:cNvPr>
          <p:cNvSpPr txBox="1"/>
          <p:nvPr/>
        </p:nvSpPr>
        <p:spPr>
          <a:xfrm>
            <a:off x="3730959" y="5405886"/>
            <a:ext cx="928459" cy="523220"/>
          </a:xfrm>
          <a:prstGeom prst="rect">
            <a:avLst/>
          </a:prstGeom>
          <a:noFill/>
        </p:spPr>
        <p:txBody>
          <a:bodyPr wrap="none" rtlCol="0">
            <a:spAutoFit/>
          </a:bodyPr>
          <a:lstStyle/>
          <a:p>
            <a:pPr algn="ctr" fontAlgn="base">
              <a:spcBef>
                <a:spcPct val="0"/>
              </a:spcBef>
              <a:spcAft>
                <a:spcPct val="0"/>
              </a:spcAft>
              <a:defRPr/>
            </a:pPr>
            <a:r>
              <a:rPr lang="en-US" sz="1400" b="1">
                <a:solidFill>
                  <a:srgbClr val="000000"/>
                </a:solidFill>
                <a:latin typeface="Calibri" panose="020F0502020204030204" pitchFamily="34" charset="0"/>
                <a:cs typeface="Calibri" panose="020F0502020204030204" pitchFamily="34" charset="0"/>
              </a:rPr>
              <a:t>Immature</a:t>
            </a:r>
            <a:br>
              <a:rPr lang="en-US" sz="1400" b="1">
                <a:solidFill>
                  <a:srgbClr val="000000"/>
                </a:solidFill>
                <a:latin typeface="Calibri" panose="020F0502020204030204" pitchFamily="34" charset="0"/>
                <a:cs typeface="Calibri" panose="020F0502020204030204" pitchFamily="34" charset="0"/>
              </a:rPr>
            </a:br>
            <a:r>
              <a:rPr lang="en-US" sz="1400" b="1">
                <a:solidFill>
                  <a:srgbClr val="000000"/>
                </a:solidFill>
                <a:latin typeface="Calibri" panose="020F0502020204030204" pitchFamily="34" charset="0"/>
                <a:cs typeface="Calibri" panose="020F0502020204030204" pitchFamily="34" charset="0"/>
              </a:rPr>
              <a:t>B cell</a:t>
            </a:r>
          </a:p>
        </p:txBody>
      </p:sp>
      <p:sp>
        <p:nvSpPr>
          <p:cNvPr id="26" name="TextBox 25">
            <a:extLst>
              <a:ext uri="{FF2B5EF4-FFF2-40B4-BE49-F238E27FC236}">
                <a16:creationId xmlns:a16="http://schemas.microsoft.com/office/drawing/2014/main" id="{E667511B-C48B-473E-9142-5DC13853AB6B}"/>
              </a:ext>
            </a:extLst>
          </p:cNvPr>
          <p:cNvSpPr txBox="1"/>
          <p:nvPr/>
        </p:nvSpPr>
        <p:spPr>
          <a:xfrm>
            <a:off x="5064160" y="5405886"/>
            <a:ext cx="1310888" cy="523220"/>
          </a:xfrm>
          <a:prstGeom prst="rect">
            <a:avLst/>
          </a:prstGeom>
          <a:noFill/>
        </p:spPr>
        <p:txBody>
          <a:bodyPr wrap="none" rtlCol="0">
            <a:spAutoFit/>
          </a:bodyPr>
          <a:lstStyle/>
          <a:p>
            <a:pPr algn="ctr" fontAlgn="base">
              <a:spcBef>
                <a:spcPct val="0"/>
              </a:spcBef>
              <a:spcAft>
                <a:spcPct val="0"/>
              </a:spcAft>
              <a:defRPr/>
            </a:pPr>
            <a:r>
              <a:rPr lang="en-US" sz="1400" b="1">
                <a:solidFill>
                  <a:srgbClr val="000000"/>
                </a:solidFill>
                <a:latin typeface="Calibri" panose="020F0502020204030204" pitchFamily="34" charset="0"/>
                <a:cs typeface="Calibri" panose="020F0502020204030204" pitchFamily="34" charset="0"/>
              </a:rPr>
              <a:t>Naïve (mature)</a:t>
            </a:r>
            <a:br>
              <a:rPr lang="en-US" sz="1400" b="1">
                <a:solidFill>
                  <a:srgbClr val="000000"/>
                </a:solidFill>
                <a:latin typeface="Calibri" panose="020F0502020204030204" pitchFamily="34" charset="0"/>
                <a:cs typeface="Calibri" panose="020F0502020204030204" pitchFamily="34" charset="0"/>
              </a:rPr>
            </a:br>
            <a:r>
              <a:rPr lang="en-US" sz="1400" b="1">
                <a:solidFill>
                  <a:srgbClr val="000000"/>
                </a:solidFill>
                <a:latin typeface="Calibri" panose="020F0502020204030204" pitchFamily="34" charset="0"/>
                <a:cs typeface="Calibri" panose="020F0502020204030204" pitchFamily="34" charset="0"/>
              </a:rPr>
              <a:t>B cell</a:t>
            </a:r>
          </a:p>
        </p:txBody>
      </p:sp>
      <p:sp>
        <p:nvSpPr>
          <p:cNvPr id="27" name="TextBox 26">
            <a:extLst>
              <a:ext uri="{FF2B5EF4-FFF2-40B4-BE49-F238E27FC236}">
                <a16:creationId xmlns:a16="http://schemas.microsoft.com/office/drawing/2014/main" id="{9F9C2FD2-0135-40DE-ACFA-F7267F73D77A}"/>
              </a:ext>
            </a:extLst>
          </p:cNvPr>
          <p:cNvSpPr txBox="1"/>
          <p:nvPr/>
        </p:nvSpPr>
        <p:spPr>
          <a:xfrm>
            <a:off x="6728614" y="5405886"/>
            <a:ext cx="909060" cy="523220"/>
          </a:xfrm>
          <a:prstGeom prst="rect">
            <a:avLst/>
          </a:prstGeom>
          <a:noFill/>
        </p:spPr>
        <p:txBody>
          <a:bodyPr wrap="none" rtlCol="0">
            <a:spAutoFit/>
          </a:bodyPr>
          <a:lstStyle/>
          <a:p>
            <a:pPr algn="ctr" fontAlgn="base">
              <a:spcBef>
                <a:spcPct val="0"/>
              </a:spcBef>
              <a:spcAft>
                <a:spcPct val="0"/>
              </a:spcAft>
              <a:defRPr/>
            </a:pPr>
            <a:r>
              <a:rPr lang="en-US" sz="1400" b="1">
                <a:solidFill>
                  <a:srgbClr val="000000"/>
                </a:solidFill>
                <a:latin typeface="Calibri" panose="020F0502020204030204" pitchFamily="34" charset="0"/>
                <a:cs typeface="Calibri" panose="020F0502020204030204" pitchFamily="34" charset="0"/>
              </a:rPr>
              <a:t>Activated</a:t>
            </a:r>
            <a:br>
              <a:rPr lang="en-US" sz="1400" b="1">
                <a:solidFill>
                  <a:srgbClr val="000000"/>
                </a:solidFill>
                <a:latin typeface="Calibri" panose="020F0502020204030204" pitchFamily="34" charset="0"/>
                <a:cs typeface="Calibri" panose="020F0502020204030204" pitchFamily="34" charset="0"/>
              </a:rPr>
            </a:br>
            <a:r>
              <a:rPr lang="en-US" sz="1400" b="1">
                <a:solidFill>
                  <a:srgbClr val="000000"/>
                </a:solidFill>
                <a:latin typeface="Calibri" panose="020F0502020204030204" pitchFamily="34" charset="0"/>
                <a:cs typeface="Calibri" panose="020F0502020204030204" pitchFamily="34" charset="0"/>
              </a:rPr>
              <a:t>B cell</a:t>
            </a:r>
          </a:p>
        </p:txBody>
      </p:sp>
      <p:sp>
        <p:nvSpPr>
          <p:cNvPr id="28" name="TextBox 27">
            <a:extLst>
              <a:ext uri="{FF2B5EF4-FFF2-40B4-BE49-F238E27FC236}">
                <a16:creationId xmlns:a16="http://schemas.microsoft.com/office/drawing/2014/main" id="{D258365C-B8F1-4ADD-8000-0578EF131278}"/>
              </a:ext>
            </a:extLst>
          </p:cNvPr>
          <p:cNvSpPr txBox="1"/>
          <p:nvPr/>
        </p:nvSpPr>
        <p:spPr>
          <a:xfrm>
            <a:off x="8236641" y="5405886"/>
            <a:ext cx="957251" cy="523220"/>
          </a:xfrm>
          <a:prstGeom prst="rect">
            <a:avLst/>
          </a:prstGeom>
          <a:noFill/>
        </p:spPr>
        <p:txBody>
          <a:bodyPr wrap="none" rtlCol="0">
            <a:spAutoFit/>
          </a:bodyPr>
          <a:lstStyle/>
          <a:p>
            <a:pPr algn="ctr" fontAlgn="base">
              <a:spcBef>
                <a:spcPct val="0"/>
              </a:spcBef>
              <a:spcAft>
                <a:spcPct val="0"/>
              </a:spcAft>
              <a:defRPr/>
            </a:pPr>
            <a:r>
              <a:rPr lang="en-US" sz="1400" b="1">
                <a:solidFill>
                  <a:srgbClr val="000000"/>
                </a:solidFill>
                <a:latin typeface="Calibri" panose="020F0502020204030204" pitchFamily="34" charset="0"/>
                <a:cs typeface="Calibri" panose="020F0502020204030204" pitchFamily="34" charset="0"/>
              </a:rPr>
              <a:t>Germinal</a:t>
            </a:r>
            <a:br>
              <a:rPr lang="en-US" sz="1400" b="1">
                <a:solidFill>
                  <a:srgbClr val="000000"/>
                </a:solidFill>
                <a:latin typeface="Calibri" panose="020F0502020204030204" pitchFamily="34" charset="0"/>
                <a:cs typeface="Calibri" panose="020F0502020204030204" pitchFamily="34" charset="0"/>
              </a:rPr>
            </a:br>
            <a:r>
              <a:rPr lang="en-US" sz="1400" b="1">
                <a:solidFill>
                  <a:srgbClr val="000000"/>
                </a:solidFill>
                <a:latin typeface="Calibri" panose="020F0502020204030204" pitchFamily="34" charset="0"/>
                <a:cs typeface="Calibri" panose="020F0502020204030204" pitchFamily="34" charset="0"/>
              </a:rPr>
              <a:t>center cell</a:t>
            </a:r>
          </a:p>
        </p:txBody>
      </p:sp>
      <p:sp>
        <p:nvSpPr>
          <p:cNvPr id="29" name="TextBox 28">
            <a:extLst>
              <a:ext uri="{FF2B5EF4-FFF2-40B4-BE49-F238E27FC236}">
                <a16:creationId xmlns:a16="http://schemas.microsoft.com/office/drawing/2014/main" id="{74061E6E-4748-4525-B0D0-C68BAF78C7F4}"/>
              </a:ext>
            </a:extLst>
          </p:cNvPr>
          <p:cNvSpPr txBox="1"/>
          <p:nvPr/>
        </p:nvSpPr>
        <p:spPr>
          <a:xfrm>
            <a:off x="9890941" y="4773048"/>
            <a:ext cx="1258903"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solidFill>
                <a:latin typeface="Calibri" panose="020F0502020204030204" pitchFamily="34" charset="0"/>
                <a:cs typeface="Calibri" panose="020F0502020204030204" pitchFamily="34" charset="0"/>
              </a:rPr>
              <a:t>Memory B cell</a:t>
            </a:r>
          </a:p>
        </p:txBody>
      </p:sp>
      <p:pic>
        <p:nvPicPr>
          <p:cNvPr id="30" name="Picture 29">
            <a:extLst>
              <a:ext uri="{FF2B5EF4-FFF2-40B4-BE49-F238E27FC236}">
                <a16:creationId xmlns:a16="http://schemas.microsoft.com/office/drawing/2014/main" id="{882010A1-AC1C-4CF3-BAEA-9570DFE4ACA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7365" y="4635259"/>
            <a:ext cx="1047763" cy="851858"/>
          </a:xfrm>
          <a:prstGeom prst="rect">
            <a:avLst/>
          </a:prstGeom>
        </p:spPr>
      </p:pic>
      <p:pic>
        <p:nvPicPr>
          <p:cNvPr id="31" name="Picture 30">
            <a:extLst>
              <a:ext uri="{FF2B5EF4-FFF2-40B4-BE49-F238E27FC236}">
                <a16:creationId xmlns:a16="http://schemas.microsoft.com/office/drawing/2014/main" id="{DD5BA6CE-DBA3-48CE-8429-AA919FA9CC9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59563" y="4635259"/>
            <a:ext cx="1047763" cy="851858"/>
          </a:xfrm>
          <a:prstGeom prst="rect">
            <a:avLst/>
          </a:prstGeom>
        </p:spPr>
      </p:pic>
      <p:pic>
        <p:nvPicPr>
          <p:cNvPr id="32" name="Picture 31">
            <a:extLst>
              <a:ext uri="{FF2B5EF4-FFF2-40B4-BE49-F238E27FC236}">
                <a16:creationId xmlns:a16="http://schemas.microsoft.com/office/drawing/2014/main" id="{BEFC5521-1D8C-4E7D-988D-F6CA0DA16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4758" y="4451232"/>
            <a:ext cx="492295" cy="399569"/>
          </a:xfrm>
          <a:prstGeom prst="rect">
            <a:avLst/>
          </a:prstGeom>
        </p:spPr>
      </p:pic>
      <p:pic>
        <p:nvPicPr>
          <p:cNvPr id="33" name="Picture 32">
            <a:extLst>
              <a:ext uri="{FF2B5EF4-FFF2-40B4-BE49-F238E27FC236}">
                <a16:creationId xmlns:a16="http://schemas.microsoft.com/office/drawing/2014/main" id="{18BF4005-3299-423D-8FBC-97F0373D0A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95733" y="4635259"/>
            <a:ext cx="1047763" cy="851858"/>
          </a:xfrm>
          <a:prstGeom prst="rect">
            <a:avLst/>
          </a:prstGeom>
        </p:spPr>
      </p:pic>
      <p:pic>
        <p:nvPicPr>
          <p:cNvPr id="34" name="Picture 33">
            <a:extLst>
              <a:ext uri="{FF2B5EF4-FFF2-40B4-BE49-F238E27FC236}">
                <a16:creationId xmlns:a16="http://schemas.microsoft.com/office/drawing/2014/main" id="{6B724412-EEB0-4709-8E8C-E936D3F19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592" y="4462734"/>
            <a:ext cx="492295" cy="399567"/>
          </a:xfrm>
          <a:prstGeom prst="rect">
            <a:avLst/>
          </a:prstGeom>
        </p:spPr>
      </p:pic>
      <p:pic>
        <p:nvPicPr>
          <p:cNvPr id="35" name="Picture 34">
            <a:extLst>
              <a:ext uri="{FF2B5EF4-FFF2-40B4-BE49-F238E27FC236}">
                <a16:creationId xmlns:a16="http://schemas.microsoft.com/office/drawing/2014/main" id="{22FE7136-8E32-4F92-ADAF-B9A52AF141C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04905" y="4635259"/>
            <a:ext cx="1047763" cy="851858"/>
          </a:xfrm>
          <a:prstGeom prst="rect">
            <a:avLst/>
          </a:prstGeom>
        </p:spPr>
      </p:pic>
      <p:pic>
        <p:nvPicPr>
          <p:cNvPr id="36" name="Picture 35">
            <a:extLst>
              <a:ext uri="{FF2B5EF4-FFF2-40B4-BE49-F238E27FC236}">
                <a16:creationId xmlns:a16="http://schemas.microsoft.com/office/drawing/2014/main" id="{0449CF17-0DFC-4A03-ADDC-D4F9A9F1E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763" y="4456983"/>
            <a:ext cx="492295" cy="399567"/>
          </a:xfrm>
          <a:prstGeom prst="rect">
            <a:avLst/>
          </a:prstGeom>
        </p:spPr>
      </p:pic>
      <p:pic>
        <p:nvPicPr>
          <p:cNvPr id="37" name="Picture 36">
            <a:extLst>
              <a:ext uri="{FF2B5EF4-FFF2-40B4-BE49-F238E27FC236}">
                <a16:creationId xmlns:a16="http://schemas.microsoft.com/office/drawing/2014/main" id="{27F261F4-2C4D-40E5-AA37-D77CA567ED8D}"/>
              </a:ext>
            </a:extLst>
          </p:cNvPr>
          <p:cNvPicPr>
            <a:picLocks noChangeAspect="1"/>
          </p:cNvPicPr>
          <p:nvPr/>
        </p:nvPicPr>
        <p:blipFill>
          <a:blip r:embed="rId6" cstate="print">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72064" y="4635259"/>
            <a:ext cx="1047763" cy="851858"/>
          </a:xfrm>
          <a:prstGeom prst="rect">
            <a:avLst/>
          </a:prstGeom>
        </p:spPr>
      </p:pic>
      <p:pic>
        <p:nvPicPr>
          <p:cNvPr id="38" name="Picture 37">
            <a:extLst>
              <a:ext uri="{FF2B5EF4-FFF2-40B4-BE49-F238E27FC236}">
                <a16:creationId xmlns:a16="http://schemas.microsoft.com/office/drawing/2014/main" id="{856F4037-3D47-4955-9C97-C715B2040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3265" y="4445481"/>
            <a:ext cx="492295" cy="399567"/>
          </a:xfrm>
          <a:prstGeom prst="rect">
            <a:avLst/>
          </a:prstGeom>
        </p:spPr>
      </p:pic>
      <p:pic>
        <p:nvPicPr>
          <p:cNvPr id="39" name="Picture 38">
            <a:extLst>
              <a:ext uri="{FF2B5EF4-FFF2-40B4-BE49-F238E27FC236}">
                <a16:creationId xmlns:a16="http://schemas.microsoft.com/office/drawing/2014/main" id="{35FC32D4-E64F-4A02-82B8-8500CB10D7F4}"/>
              </a:ext>
            </a:extLst>
          </p:cNvPr>
          <p:cNvPicPr>
            <a:picLocks noChangeAspect="1"/>
          </p:cNvPicPr>
          <p:nvPr/>
        </p:nvPicPr>
        <p:blipFill>
          <a:blip r:embed="rId7" cstate="print">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08235" y="4635259"/>
            <a:ext cx="1047763" cy="851858"/>
          </a:xfrm>
          <a:prstGeom prst="rect">
            <a:avLst/>
          </a:prstGeom>
        </p:spPr>
      </p:pic>
      <p:pic>
        <p:nvPicPr>
          <p:cNvPr id="40" name="Picture 39">
            <a:extLst>
              <a:ext uri="{FF2B5EF4-FFF2-40B4-BE49-F238E27FC236}">
                <a16:creationId xmlns:a16="http://schemas.microsoft.com/office/drawing/2014/main" id="{260B2D34-B1E6-49D2-9D4F-938730D83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435" y="4439730"/>
            <a:ext cx="492295" cy="399567"/>
          </a:xfrm>
          <a:prstGeom prst="rect">
            <a:avLst/>
          </a:prstGeom>
        </p:spPr>
      </p:pic>
      <p:pic>
        <p:nvPicPr>
          <p:cNvPr id="41" name="Picture 40">
            <a:extLst>
              <a:ext uri="{FF2B5EF4-FFF2-40B4-BE49-F238E27FC236}">
                <a16:creationId xmlns:a16="http://schemas.microsoft.com/office/drawing/2014/main" id="{26A40A0E-07E2-4CD2-B73F-BE3FF8E78DEB}"/>
              </a:ext>
            </a:extLst>
          </p:cNvPr>
          <p:cNvPicPr>
            <a:picLocks noChangeAspect="1"/>
          </p:cNvPicPr>
          <p:nvPr/>
        </p:nvPicPr>
        <p:blipFill>
          <a:blip r:embed="rId8" cstate="print">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28753" y="4105827"/>
            <a:ext cx="1047763" cy="851858"/>
          </a:xfrm>
          <a:prstGeom prst="rect">
            <a:avLst/>
          </a:prstGeom>
        </p:spPr>
      </p:pic>
      <p:pic>
        <p:nvPicPr>
          <p:cNvPr id="42" name="Picture 41">
            <a:extLst>
              <a:ext uri="{FF2B5EF4-FFF2-40B4-BE49-F238E27FC236}">
                <a16:creationId xmlns:a16="http://schemas.microsoft.com/office/drawing/2014/main" id="{C0DD809F-0B2E-446D-AAB6-D5FA6C7C3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9954" y="3910298"/>
            <a:ext cx="492295" cy="399567"/>
          </a:xfrm>
          <a:prstGeom prst="rect">
            <a:avLst/>
          </a:prstGeom>
        </p:spPr>
      </p:pic>
      <p:pic>
        <p:nvPicPr>
          <p:cNvPr id="43" name="Picture 42">
            <a:extLst>
              <a:ext uri="{FF2B5EF4-FFF2-40B4-BE49-F238E27FC236}">
                <a16:creationId xmlns:a16="http://schemas.microsoft.com/office/drawing/2014/main" id="{9E840B12-A98F-4A07-BE5B-C98BC83ACF9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595925" y="5189792"/>
            <a:ext cx="1637584" cy="992591"/>
          </a:xfrm>
          <a:prstGeom prst="rect">
            <a:avLst/>
          </a:prstGeom>
        </p:spPr>
      </p:pic>
      <p:pic>
        <p:nvPicPr>
          <p:cNvPr id="44" name="Picture 43">
            <a:extLst>
              <a:ext uri="{FF2B5EF4-FFF2-40B4-BE49-F238E27FC236}">
                <a16:creationId xmlns:a16="http://schemas.microsoft.com/office/drawing/2014/main" id="{5ABF0EBE-4E7F-4A2A-8586-F40E6BEF77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2083" y="5064936"/>
            <a:ext cx="492295" cy="399567"/>
          </a:xfrm>
          <a:prstGeom prst="rect">
            <a:avLst/>
          </a:prstGeom>
        </p:spPr>
      </p:pic>
      <p:pic>
        <p:nvPicPr>
          <p:cNvPr id="45" name="Picture 44">
            <a:extLst>
              <a:ext uri="{FF2B5EF4-FFF2-40B4-BE49-F238E27FC236}">
                <a16:creationId xmlns:a16="http://schemas.microsoft.com/office/drawing/2014/main" id="{E017EA63-4989-403E-9C6C-CBB7E91C4A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8151" y="1399006"/>
            <a:ext cx="3280232" cy="2666911"/>
          </a:xfrm>
          <a:prstGeom prst="rect">
            <a:avLst/>
          </a:prstGeom>
        </p:spPr>
      </p:pic>
      <p:pic>
        <p:nvPicPr>
          <p:cNvPr id="46" name="Picture 45">
            <a:extLst>
              <a:ext uri="{FF2B5EF4-FFF2-40B4-BE49-F238E27FC236}">
                <a16:creationId xmlns:a16="http://schemas.microsoft.com/office/drawing/2014/main" id="{A354BCA0-A908-4CDF-A859-DB658E7A6D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0843" y="1423115"/>
            <a:ext cx="4030133" cy="3276600"/>
          </a:xfrm>
          <a:prstGeom prst="rect">
            <a:avLst/>
          </a:prstGeom>
        </p:spPr>
      </p:pic>
      <p:sp>
        <p:nvSpPr>
          <p:cNvPr id="47" name="TextBox 46">
            <a:extLst>
              <a:ext uri="{FF2B5EF4-FFF2-40B4-BE49-F238E27FC236}">
                <a16:creationId xmlns:a16="http://schemas.microsoft.com/office/drawing/2014/main" id="{0F3AF304-68F1-4ABC-BCBA-B241091CB29E}"/>
              </a:ext>
            </a:extLst>
          </p:cNvPr>
          <p:cNvSpPr txBox="1"/>
          <p:nvPr/>
        </p:nvSpPr>
        <p:spPr>
          <a:xfrm>
            <a:off x="1441581" y="2224629"/>
            <a:ext cx="1223412"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724823"/>
                </a:solidFill>
                <a:latin typeface="Calibri" panose="020F0502020204030204" pitchFamily="34" charset="0"/>
                <a:cs typeface="Calibri" panose="020F0502020204030204" pitchFamily="34" charset="0"/>
              </a:rPr>
              <a:t>Bone Marrow</a:t>
            </a:r>
          </a:p>
        </p:txBody>
      </p:sp>
      <p:sp>
        <p:nvSpPr>
          <p:cNvPr id="48" name="TextBox 47">
            <a:extLst>
              <a:ext uri="{FF2B5EF4-FFF2-40B4-BE49-F238E27FC236}">
                <a16:creationId xmlns:a16="http://schemas.microsoft.com/office/drawing/2014/main" id="{332B9EF1-71AE-4F3C-8423-D31BF99E1460}"/>
              </a:ext>
            </a:extLst>
          </p:cNvPr>
          <p:cNvSpPr txBox="1"/>
          <p:nvPr/>
        </p:nvSpPr>
        <p:spPr>
          <a:xfrm>
            <a:off x="7473432" y="2682921"/>
            <a:ext cx="1126443"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25ABAB"/>
                </a:solidFill>
                <a:latin typeface="Calibri" panose="020F0502020204030204" pitchFamily="34" charset="0"/>
                <a:cs typeface="Calibri" panose="020F0502020204030204" pitchFamily="34" charset="0"/>
              </a:rPr>
              <a:t>Lymph Node</a:t>
            </a:r>
          </a:p>
        </p:txBody>
      </p:sp>
      <p:sp>
        <p:nvSpPr>
          <p:cNvPr id="49" name="TextBox 48">
            <a:extLst>
              <a:ext uri="{FF2B5EF4-FFF2-40B4-BE49-F238E27FC236}">
                <a16:creationId xmlns:a16="http://schemas.microsoft.com/office/drawing/2014/main" id="{033B5E59-1957-4DAF-AC12-80B450E8F292}"/>
              </a:ext>
            </a:extLst>
          </p:cNvPr>
          <p:cNvSpPr txBox="1"/>
          <p:nvPr/>
        </p:nvSpPr>
        <p:spPr>
          <a:xfrm>
            <a:off x="7312562" y="1556793"/>
            <a:ext cx="915635" cy="307777"/>
          </a:xfrm>
          <a:prstGeom prst="rect">
            <a:avLst/>
          </a:prstGeom>
          <a:noFill/>
        </p:spPr>
        <p:txBody>
          <a:bodyPr wrap="none" rtlCol="0">
            <a:spAutoFit/>
          </a:bodyPr>
          <a:lstStyle/>
          <a:p>
            <a:pPr algn="ctr" fontAlgn="base">
              <a:spcBef>
                <a:spcPct val="0"/>
              </a:spcBef>
              <a:spcAft>
                <a:spcPct val="0"/>
              </a:spcAft>
              <a:defRPr/>
            </a:pPr>
            <a:r>
              <a:rPr lang="en-US" sz="1400" b="1">
                <a:solidFill>
                  <a:srgbClr val="FFFFFF">
                    <a:lumMod val="50000"/>
                  </a:srgbClr>
                </a:solidFill>
                <a:latin typeface="Calibri" panose="020F0502020204030204" pitchFamily="34" charset="0"/>
                <a:cs typeface="Calibri" panose="020F0502020204030204" pitchFamily="34" charset="0"/>
              </a:rPr>
              <a:t>Periphery</a:t>
            </a:r>
          </a:p>
        </p:txBody>
      </p:sp>
      <p:sp>
        <p:nvSpPr>
          <p:cNvPr id="50" name="TextBox 49">
            <a:extLst>
              <a:ext uri="{FF2B5EF4-FFF2-40B4-BE49-F238E27FC236}">
                <a16:creationId xmlns:a16="http://schemas.microsoft.com/office/drawing/2014/main" id="{66373C20-B2A8-424A-996D-D78453F44177}"/>
              </a:ext>
            </a:extLst>
          </p:cNvPr>
          <p:cNvSpPr txBox="1"/>
          <p:nvPr/>
        </p:nvSpPr>
        <p:spPr>
          <a:xfrm>
            <a:off x="4272528" y="2976704"/>
            <a:ext cx="1141521" cy="307777"/>
          </a:xfrm>
          <a:prstGeom prst="rect">
            <a:avLst/>
          </a:prstGeom>
          <a:noFill/>
        </p:spPr>
        <p:txBody>
          <a:bodyPr wrap="none" rtlCol="0">
            <a:spAutoFit/>
          </a:bodyPr>
          <a:lstStyle/>
          <a:p>
            <a:pPr algn="ctr" fontAlgn="base">
              <a:spcBef>
                <a:spcPct val="0"/>
              </a:spcBef>
              <a:spcAft>
                <a:spcPct val="0"/>
              </a:spcAft>
              <a:defRPr/>
            </a:pPr>
            <a:r>
              <a:rPr lang="en-US" sz="1400" b="1">
                <a:solidFill>
                  <a:srgbClr val="F6977B"/>
                </a:solidFill>
                <a:latin typeface="Calibri" panose="020F0502020204030204" pitchFamily="34" charset="0"/>
                <a:cs typeface="Calibri" panose="020F0502020204030204" pitchFamily="34" charset="0"/>
              </a:rPr>
              <a:t>Bloodstream</a:t>
            </a:r>
          </a:p>
        </p:txBody>
      </p:sp>
      <p:sp>
        <p:nvSpPr>
          <p:cNvPr id="51" name="TextBox 50">
            <a:extLst>
              <a:ext uri="{FF2B5EF4-FFF2-40B4-BE49-F238E27FC236}">
                <a16:creationId xmlns:a16="http://schemas.microsoft.com/office/drawing/2014/main" id="{A781B13D-2DE3-49C9-9E3E-61AA8A0DCB77}"/>
              </a:ext>
            </a:extLst>
          </p:cNvPr>
          <p:cNvSpPr txBox="1"/>
          <p:nvPr/>
        </p:nvSpPr>
        <p:spPr>
          <a:xfrm>
            <a:off x="9616280" y="2976704"/>
            <a:ext cx="1141521" cy="307777"/>
          </a:xfrm>
          <a:prstGeom prst="rect">
            <a:avLst/>
          </a:prstGeom>
          <a:noFill/>
        </p:spPr>
        <p:txBody>
          <a:bodyPr wrap="none" rtlCol="0">
            <a:spAutoFit/>
          </a:bodyPr>
          <a:lstStyle/>
          <a:p>
            <a:pPr algn="ctr" fontAlgn="base">
              <a:spcBef>
                <a:spcPct val="0"/>
              </a:spcBef>
              <a:spcAft>
                <a:spcPct val="0"/>
              </a:spcAft>
              <a:defRPr/>
            </a:pPr>
            <a:r>
              <a:rPr lang="en-US" sz="1400" b="1">
                <a:solidFill>
                  <a:srgbClr val="F6977B"/>
                </a:solidFill>
                <a:latin typeface="Calibri" panose="020F0502020204030204" pitchFamily="34" charset="0"/>
                <a:cs typeface="Calibri" panose="020F0502020204030204" pitchFamily="34" charset="0"/>
              </a:rPr>
              <a:t>Bloodstream</a:t>
            </a:r>
          </a:p>
        </p:txBody>
      </p:sp>
      <p:cxnSp>
        <p:nvCxnSpPr>
          <p:cNvPr id="52" name="Straight Arrow Connector 51">
            <a:extLst>
              <a:ext uri="{FF2B5EF4-FFF2-40B4-BE49-F238E27FC236}">
                <a16:creationId xmlns:a16="http://schemas.microsoft.com/office/drawing/2014/main" id="{E2C95C28-6517-41A8-8DBF-E77B1FE3F073}"/>
              </a:ext>
            </a:extLst>
          </p:cNvPr>
          <p:cNvCxnSpPr>
            <a:cxnSpLocks/>
          </p:cNvCxnSpPr>
          <p:nvPr/>
        </p:nvCxnSpPr>
        <p:spPr bwMode="auto">
          <a:xfrm>
            <a:off x="3619260" y="2924944"/>
            <a:ext cx="2254371" cy="0"/>
          </a:xfrm>
          <a:prstGeom prst="straightConnector1">
            <a:avLst/>
          </a:prstGeom>
          <a:solidFill>
            <a:srgbClr val="6D2687"/>
          </a:solidFill>
          <a:ln w="34925" cap="flat" cmpd="sng" algn="ctr">
            <a:solidFill>
              <a:srgbClr val="F6977B"/>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F407516D-0676-4989-9E7D-9F32F5502D85}"/>
              </a:ext>
            </a:extLst>
          </p:cNvPr>
          <p:cNvCxnSpPr>
            <a:cxnSpLocks/>
          </p:cNvCxnSpPr>
          <p:nvPr/>
        </p:nvCxnSpPr>
        <p:spPr bwMode="auto">
          <a:xfrm>
            <a:off x="9523562" y="2924944"/>
            <a:ext cx="1419420" cy="0"/>
          </a:xfrm>
          <a:prstGeom prst="straightConnector1">
            <a:avLst/>
          </a:prstGeom>
          <a:solidFill>
            <a:srgbClr val="6D2687"/>
          </a:solidFill>
          <a:ln w="34925" cap="flat" cmpd="sng" algn="ctr">
            <a:solidFill>
              <a:srgbClr val="F6977B"/>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54" name="Picture 53">
            <a:extLst>
              <a:ext uri="{FF2B5EF4-FFF2-40B4-BE49-F238E27FC236}">
                <a16:creationId xmlns:a16="http://schemas.microsoft.com/office/drawing/2014/main" id="{D2EA7495-5490-43BA-9C68-9C8602F757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8789" y="4616836"/>
            <a:ext cx="267935" cy="217468"/>
          </a:xfrm>
          <a:prstGeom prst="rect">
            <a:avLst/>
          </a:prstGeom>
        </p:spPr>
      </p:pic>
      <p:pic>
        <p:nvPicPr>
          <p:cNvPr id="55" name="Picture 54">
            <a:extLst>
              <a:ext uri="{FF2B5EF4-FFF2-40B4-BE49-F238E27FC236}">
                <a16:creationId xmlns:a16="http://schemas.microsoft.com/office/drawing/2014/main" id="{E8E9F628-5F4C-4FFE-AA3B-940AA7CB74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1261" y="4609883"/>
            <a:ext cx="267935" cy="217468"/>
          </a:xfrm>
          <a:prstGeom prst="rect">
            <a:avLst/>
          </a:prstGeom>
        </p:spPr>
      </p:pic>
      <p:pic>
        <p:nvPicPr>
          <p:cNvPr id="56" name="Picture 55">
            <a:extLst>
              <a:ext uri="{FF2B5EF4-FFF2-40B4-BE49-F238E27FC236}">
                <a16:creationId xmlns:a16="http://schemas.microsoft.com/office/drawing/2014/main" id="{A99CE059-7EC6-415B-9E10-0D9F8A34B8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1255" y="4604132"/>
            <a:ext cx="267935" cy="217468"/>
          </a:xfrm>
          <a:prstGeom prst="rect">
            <a:avLst/>
          </a:prstGeom>
        </p:spPr>
      </p:pic>
      <p:pic>
        <p:nvPicPr>
          <p:cNvPr id="57" name="Picture 56">
            <a:extLst>
              <a:ext uri="{FF2B5EF4-FFF2-40B4-BE49-F238E27FC236}">
                <a16:creationId xmlns:a16="http://schemas.microsoft.com/office/drawing/2014/main" id="{E2667FA6-171B-42AC-8241-84B47463762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5103" y="4586879"/>
            <a:ext cx="267935" cy="217468"/>
          </a:xfrm>
          <a:prstGeom prst="rect">
            <a:avLst/>
          </a:prstGeom>
        </p:spPr>
      </p:pic>
      <p:sp>
        <p:nvSpPr>
          <p:cNvPr id="58" name="TextBox 57">
            <a:extLst>
              <a:ext uri="{FF2B5EF4-FFF2-40B4-BE49-F238E27FC236}">
                <a16:creationId xmlns:a16="http://schemas.microsoft.com/office/drawing/2014/main" id="{625330EC-03B1-4883-978D-BFC5912E01C1}"/>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9" name="TextBox 58">
            <a:extLst>
              <a:ext uri="{FF2B5EF4-FFF2-40B4-BE49-F238E27FC236}">
                <a16:creationId xmlns:a16="http://schemas.microsoft.com/office/drawing/2014/main" id="{AE86ADA1-0F64-4359-A761-D1E403418530}"/>
              </a:ext>
            </a:extLst>
          </p:cNvPr>
          <p:cNvSpPr txBox="1"/>
          <p:nvPr/>
        </p:nvSpPr>
        <p:spPr>
          <a:xfrm>
            <a:off x="9997129" y="6061935"/>
            <a:ext cx="1013531"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solidFill>
                <a:latin typeface="Calibri" panose="020F0502020204030204" pitchFamily="34" charset="0"/>
                <a:cs typeface="Calibri" panose="020F0502020204030204" pitchFamily="34" charset="0"/>
              </a:rPr>
              <a:t>Plasma cell</a:t>
            </a:r>
          </a:p>
        </p:txBody>
      </p:sp>
    </p:spTree>
    <p:extLst>
      <p:ext uri="{BB962C8B-B14F-4D97-AF65-F5344CB8AC3E}">
        <p14:creationId xmlns:p14="http://schemas.microsoft.com/office/powerpoint/2010/main" val="3856892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DDCD7-569B-4C70-8F04-C530ABF858D2}"/>
              </a:ext>
            </a:extLst>
          </p:cNvPr>
          <p:cNvSpPr>
            <a:spLocks noGrp="1"/>
          </p:cNvSpPr>
          <p:nvPr>
            <p:ph type="body" sz="quarter" idx="11"/>
          </p:nvPr>
        </p:nvSpPr>
        <p:spPr>
          <a:xfrm>
            <a:off x="304800" y="6464314"/>
            <a:ext cx="11582400" cy="281867"/>
          </a:xfrm>
        </p:spPr>
        <p:txBody>
          <a:bodyPr>
            <a:noAutofit/>
          </a:bodyPr>
          <a:lstStyle/>
          <a:p>
            <a:pPr algn="r"/>
            <a:r>
              <a:rPr lang="en-US" sz="1200" kern="1200" dirty="0">
                <a:solidFill>
                  <a:srgbClr val="203864"/>
                </a:solidFill>
              </a:rPr>
              <a:t>Shaffer AL, et al. </a:t>
            </a:r>
            <a:r>
              <a:rPr lang="en-US" sz="1200" i="1" kern="1200" dirty="0">
                <a:solidFill>
                  <a:srgbClr val="203864"/>
                </a:solidFill>
              </a:rPr>
              <a:t>Nat Rev Immunol</a:t>
            </a:r>
            <a:r>
              <a:rPr lang="en-US" sz="1200" kern="1200" dirty="0">
                <a:solidFill>
                  <a:srgbClr val="203864"/>
                </a:solidFill>
              </a:rPr>
              <a:t>. 2012</a:t>
            </a:r>
          </a:p>
          <a:p>
            <a:pPr algn="r"/>
            <a:r>
              <a:rPr lang="en-US" sz="1200" kern="1200" dirty="0" err="1">
                <a:solidFill>
                  <a:srgbClr val="203864"/>
                </a:solidFill>
              </a:rPr>
              <a:t>Kuppers</a:t>
            </a:r>
            <a:r>
              <a:rPr lang="en-US" sz="1200" kern="1200" dirty="0">
                <a:solidFill>
                  <a:srgbClr val="203864"/>
                </a:solidFill>
              </a:rPr>
              <a:t> R. </a:t>
            </a:r>
            <a:r>
              <a:rPr lang="en-US" sz="1200" i="1" kern="1200" dirty="0">
                <a:solidFill>
                  <a:srgbClr val="203864"/>
                </a:solidFill>
              </a:rPr>
              <a:t>Nat Rev Cancer</a:t>
            </a:r>
            <a:r>
              <a:rPr lang="en-US" sz="1200" kern="1200" dirty="0">
                <a:solidFill>
                  <a:srgbClr val="203864"/>
                </a:solidFill>
              </a:rPr>
              <a:t>. 2005</a:t>
            </a:r>
          </a:p>
        </p:txBody>
      </p:sp>
      <p:pic>
        <p:nvPicPr>
          <p:cNvPr id="5" name="Picture 4">
            <a:extLst>
              <a:ext uri="{FF2B5EF4-FFF2-40B4-BE49-F238E27FC236}">
                <a16:creationId xmlns:a16="http://schemas.microsoft.com/office/drawing/2014/main" id="{7261687A-C03C-45F7-AC2E-9687DCFE85AF}"/>
              </a:ext>
            </a:extLst>
          </p:cNvPr>
          <p:cNvPicPr>
            <a:picLocks noChangeAspect="1"/>
          </p:cNvPicPr>
          <p:nvPr/>
        </p:nvPicPr>
        <p:blipFill rotWithShape="1">
          <a:blip r:embed="rId2">
            <a:extLst>
              <a:ext uri="{28A0092B-C50C-407E-A947-70E740481C1C}">
                <a14:useLocalDpi xmlns:a14="http://schemas.microsoft.com/office/drawing/2010/main" val="0"/>
              </a:ext>
            </a:extLst>
          </a:blip>
          <a:srcRect l="20897" r="6021"/>
          <a:stretch/>
        </p:blipFill>
        <p:spPr>
          <a:xfrm>
            <a:off x="424864" y="1425161"/>
            <a:ext cx="4027357" cy="4480406"/>
          </a:xfrm>
          <a:prstGeom prst="rect">
            <a:avLst/>
          </a:prstGeom>
        </p:spPr>
      </p:pic>
      <p:pic>
        <p:nvPicPr>
          <p:cNvPr id="6" name="Picture 5">
            <a:extLst>
              <a:ext uri="{FF2B5EF4-FFF2-40B4-BE49-F238E27FC236}">
                <a16:creationId xmlns:a16="http://schemas.microsoft.com/office/drawing/2014/main" id="{DC270EC0-DFBD-484F-BD3E-82CECFB8740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674954" y="1815494"/>
            <a:ext cx="657325" cy="534423"/>
          </a:xfrm>
          <a:prstGeom prst="rect">
            <a:avLst/>
          </a:prstGeom>
        </p:spPr>
      </p:pic>
      <p:pic>
        <p:nvPicPr>
          <p:cNvPr id="7" name="Picture 6">
            <a:extLst>
              <a:ext uri="{FF2B5EF4-FFF2-40B4-BE49-F238E27FC236}">
                <a16:creationId xmlns:a16="http://schemas.microsoft.com/office/drawing/2014/main" id="{BA94EFAB-06F2-423C-AF40-5D4C4DCBB3BC}"/>
              </a:ext>
            </a:extLst>
          </p:cNvPr>
          <p:cNvPicPr>
            <a:picLocks noChangeAspect="1"/>
          </p:cNvPicPr>
          <p:nvPr/>
        </p:nvPicPr>
        <p:blipFill>
          <a:blip r:embed="rId5"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42990" y="4028198"/>
            <a:ext cx="657325" cy="534423"/>
          </a:xfrm>
          <a:prstGeom prst="rect">
            <a:avLst/>
          </a:prstGeom>
        </p:spPr>
      </p:pic>
      <p:pic>
        <p:nvPicPr>
          <p:cNvPr id="8" name="Picture 7">
            <a:extLst>
              <a:ext uri="{FF2B5EF4-FFF2-40B4-BE49-F238E27FC236}">
                <a16:creationId xmlns:a16="http://schemas.microsoft.com/office/drawing/2014/main" id="{F7C92368-B1A0-41E8-8092-D8C02C084434}"/>
              </a:ext>
            </a:extLst>
          </p:cNvPr>
          <p:cNvPicPr>
            <a:picLocks noChangeAspect="1"/>
          </p:cNvPicPr>
          <p:nvPr/>
        </p:nvPicPr>
        <p:blipFill rotWithShape="1">
          <a:blip r:embed="rId6">
            <a:extLst>
              <a:ext uri="{28A0092B-C50C-407E-A947-70E740481C1C}">
                <a14:useLocalDpi xmlns:a14="http://schemas.microsoft.com/office/drawing/2010/main" val="0"/>
              </a:ext>
            </a:extLst>
          </a:blip>
          <a:srcRect l="4321" t="16067" r="9489" b="28997"/>
          <a:stretch/>
        </p:blipFill>
        <p:spPr>
          <a:xfrm>
            <a:off x="5018328" y="2149211"/>
            <a:ext cx="6592011" cy="3416060"/>
          </a:xfrm>
          <a:prstGeom prst="rect">
            <a:avLst/>
          </a:prstGeom>
        </p:spPr>
      </p:pic>
      <p:pic>
        <p:nvPicPr>
          <p:cNvPr id="9" name="Picture 8">
            <a:extLst>
              <a:ext uri="{FF2B5EF4-FFF2-40B4-BE49-F238E27FC236}">
                <a16:creationId xmlns:a16="http://schemas.microsoft.com/office/drawing/2014/main" id="{600909AD-2F29-486D-B9D9-3CCFFDE55BDF}"/>
              </a:ext>
            </a:extLst>
          </p:cNvPr>
          <p:cNvPicPr>
            <a:picLocks noChangeAspect="1"/>
          </p:cNvPicPr>
          <p:nvPr/>
        </p:nvPicPr>
        <p:blipFill>
          <a:blip r:embed="rId7"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48879" y="3901677"/>
            <a:ext cx="657325" cy="534423"/>
          </a:xfrm>
          <a:prstGeom prst="rect">
            <a:avLst/>
          </a:prstGeom>
        </p:spPr>
      </p:pic>
      <p:pic>
        <p:nvPicPr>
          <p:cNvPr id="10" name="Picture 9">
            <a:extLst>
              <a:ext uri="{FF2B5EF4-FFF2-40B4-BE49-F238E27FC236}">
                <a16:creationId xmlns:a16="http://schemas.microsoft.com/office/drawing/2014/main" id="{914A25B5-4585-4A24-B482-103416F36A07}"/>
              </a:ext>
            </a:extLst>
          </p:cNvPr>
          <p:cNvPicPr>
            <a:picLocks noChangeAspect="1"/>
          </p:cNvPicPr>
          <p:nvPr/>
        </p:nvPicPr>
        <p:blipFill>
          <a:blip r:embed="rId7"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64534" y="4323449"/>
            <a:ext cx="657325" cy="534423"/>
          </a:xfrm>
          <a:prstGeom prst="rect">
            <a:avLst/>
          </a:prstGeom>
        </p:spPr>
      </p:pic>
      <p:pic>
        <p:nvPicPr>
          <p:cNvPr id="11" name="Picture 10">
            <a:extLst>
              <a:ext uri="{FF2B5EF4-FFF2-40B4-BE49-F238E27FC236}">
                <a16:creationId xmlns:a16="http://schemas.microsoft.com/office/drawing/2014/main" id="{34470F78-A7DB-4203-8E4D-3DFCD2A2181B}"/>
              </a:ext>
            </a:extLst>
          </p:cNvPr>
          <p:cNvPicPr>
            <a:picLocks noChangeAspect="1"/>
          </p:cNvPicPr>
          <p:nvPr/>
        </p:nvPicPr>
        <p:blipFill>
          <a:blip r:embed="rId7"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643344" y="3790638"/>
            <a:ext cx="657325" cy="534423"/>
          </a:xfrm>
          <a:prstGeom prst="rect">
            <a:avLst/>
          </a:prstGeom>
        </p:spPr>
      </p:pic>
      <p:pic>
        <p:nvPicPr>
          <p:cNvPr id="12" name="Picture 11">
            <a:extLst>
              <a:ext uri="{FF2B5EF4-FFF2-40B4-BE49-F238E27FC236}">
                <a16:creationId xmlns:a16="http://schemas.microsoft.com/office/drawing/2014/main" id="{9B2EEAE5-55B8-41E4-BF9C-61809B541454}"/>
              </a:ext>
            </a:extLst>
          </p:cNvPr>
          <p:cNvPicPr>
            <a:picLocks noChangeAspect="1"/>
          </p:cNvPicPr>
          <p:nvPr/>
        </p:nvPicPr>
        <p:blipFill>
          <a:blip r:embed="rId7" cstate="print">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21855" y="3758887"/>
            <a:ext cx="657325" cy="534423"/>
          </a:xfrm>
          <a:prstGeom prst="rect">
            <a:avLst/>
          </a:prstGeom>
        </p:spPr>
      </p:pic>
      <p:sp>
        <p:nvSpPr>
          <p:cNvPr id="13" name="TextBox 12">
            <a:extLst>
              <a:ext uri="{FF2B5EF4-FFF2-40B4-BE49-F238E27FC236}">
                <a16:creationId xmlns:a16="http://schemas.microsoft.com/office/drawing/2014/main" id="{D9B3A760-939C-4557-950B-47DA10A60C25}"/>
              </a:ext>
            </a:extLst>
          </p:cNvPr>
          <p:cNvSpPr txBox="1"/>
          <p:nvPr/>
        </p:nvSpPr>
        <p:spPr>
          <a:xfrm>
            <a:off x="580333" y="2300344"/>
            <a:ext cx="800219" cy="523220"/>
          </a:xfrm>
          <a:prstGeom prst="rect">
            <a:avLst/>
          </a:prstGeom>
          <a:noFill/>
        </p:spPr>
        <p:txBody>
          <a:bodyPr wrap="none" rtlCol="0">
            <a:spAutoFit/>
          </a:bodyPr>
          <a:lstStyle/>
          <a:p>
            <a:pPr algn="ctr" fontAlgn="base">
              <a:spcBef>
                <a:spcPct val="0"/>
              </a:spcBef>
              <a:spcAft>
                <a:spcPct val="0"/>
              </a:spcAft>
              <a:defRPr/>
            </a:pPr>
            <a:r>
              <a:rPr lang="en-US" sz="1400" b="1" dirty="0">
                <a:solidFill>
                  <a:srgbClr val="EF8200">
                    <a:lumMod val="60000"/>
                    <a:lumOff val="40000"/>
                  </a:srgbClr>
                </a:solidFill>
                <a:latin typeface="Calibri"/>
              </a:rPr>
              <a:t>Bone </a:t>
            </a:r>
            <a:br>
              <a:rPr lang="en-US" sz="1400" b="1" dirty="0">
                <a:solidFill>
                  <a:srgbClr val="EF8200">
                    <a:lumMod val="60000"/>
                    <a:lumOff val="40000"/>
                  </a:srgbClr>
                </a:solidFill>
                <a:latin typeface="Calibri"/>
              </a:rPr>
            </a:br>
            <a:r>
              <a:rPr lang="en-US" sz="1400" b="1" dirty="0">
                <a:solidFill>
                  <a:srgbClr val="EF8200">
                    <a:lumMod val="60000"/>
                    <a:lumOff val="40000"/>
                  </a:srgbClr>
                </a:solidFill>
                <a:latin typeface="Calibri"/>
              </a:rPr>
              <a:t>Marrow</a:t>
            </a:r>
          </a:p>
        </p:txBody>
      </p:sp>
      <p:sp>
        <p:nvSpPr>
          <p:cNvPr id="14" name="TextBox 13">
            <a:extLst>
              <a:ext uri="{FF2B5EF4-FFF2-40B4-BE49-F238E27FC236}">
                <a16:creationId xmlns:a16="http://schemas.microsoft.com/office/drawing/2014/main" id="{D727984B-3A5F-44CE-A565-628CDAFDF26E}"/>
              </a:ext>
            </a:extLst>
          </p:cNvPr>
          <p:cNvSpPr txBox="1"/>
          <p:nvPr/>
        </p:nvSpPr>
        <p:spPr>
          <a:xfrm>
            <a:off x="4809098" y="1389647"/>
            <a:ext cx="1033431"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lumMod val="50000"/>
                    <a:lumOff val="50000"/>
                  </a:srgbClr>
                </a:solidFill>
                <a:latin typeface="Calibri"/>
              </a:rPr>
              <a:t>Plasma Cell</a:t>
            </a:r>
          </a:p>
        </p:txBody>
      </p:sp>
      <p:sp>
        <p:nvSpPr>
          <p:cNvPr id="15" name="TextBox 14">
            <a:extLst>
              <a:ext uri="{FF2B5EF4-FFF2-40B4-BE49-F238E27FC236}">
                <a16:creationId xmlns:a16="http://schemas.microsoft.com/office/drawing/2014/main" id="{BC22194C-1C6E-4EC0-932A-6AADC744C595}"/>
              </a:ext>
            </a:extLst>
          </p:cNvPr>
          <p:cNvSpPr txBox="1"/>
          <p:nvPr/>
        </p:nvSpPr>
        <p:spPr>
          <a:xfrm>
            <a:off x="3505157" y="3580842"/>
            <a:ext cx="1066393"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lumMod val="50000"/>
                    <a:lumOff val="50000"/>
                  </a:srgbClr>
                </a:solidFill>
                <a:latin typeface="Calibri"/>
              </a:rPr>
              <a:t>Naïve B Cell</a:t>
            </a:r>
          </a:p>
        </p:txBody>
      </p:sp>
      <p:sp>
        <p:nvSpPr>
          <p:cNvPr id="16" name="Arc 15">
            <a:extLst>
              <a:ext uri="{FF2B5EF4-FFF2-40B4-BE49-F238E27FC236}">
                <a16:creationId xmlns:a16="http://schemas.microsoft.com/office/drawing/2014/main" id="{3931E240-F4FE-4B4E-BC66-6BF1F0B8083B}"/>
              </a:ext>
            </a:extLst>
          </p:cNvPr>
          <p:cNvSpPr/>
          <p:nvPr/>
        </p:nvSpPr>
        <p:spPr bwMode="auto">
          <a:xfrm flipV="1">
            <a:off x="995027" y="3912371"/>
            <a:ext cx="2660072" cy="973777"/>
          </a:xfrm>
          <a:prstGeom prst="arc">
            <a:avLst/>
          </a:prstGeom>
          <a:noFill/>
          <a:ln w="12700" cap="flat" cmpd="sng" algn="ctr">
            <a:solidFill>
              <a:srgbClr val="FFFFFF">
                <a:lumMod val="50000"/>
              </a:srgbClr>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TextBox 16">
            <a:extLst>
              <a:ext uri="{FF2B5EF4-FFF2-40B4-BE49-F238E27FC236}">
                <a16:creationId xmlns:a16="http://schemas.microsoft.com/office/drawing/2014/main" id="{2133F3BF-4127-4244-8372-77FF85692798}"/>
              </a:ext>
            </a:extLst>
          </p:cNvPr>
          <p:cNvSpPr txBox="1"/>
          <p:nvPr/>
        </p:nvSpPr>
        <p:spPr>
          <a:xfrm>
            <a:off x="2856455" y="4634788"/>
            <a:ext cx="720645" cy="523220"/>
          </a:xfrm>
          <a:prstGeom prst="rect">
            <a:avLst/>
          </a:prstGeom>
          <a:solidFill>
            <a:srgbClr val="FFFFFF"/>
          </a:solid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rPr>
              <a:t>Blood </a:t>
            </a:r>
            <a:br>
              <a:rPr kumimoji="0" lang="en-US" sz="1400" b="1" i="0" u="none" strike="noStrike" kern="0" cap="none" spc="0" normalizeH="0" baseline="0" noProof="0" dirty="0">
                <a:ln>
                  <a:noFill/>
                </a:ln>
                <a:solidFill>
                  <a:srgbClr val="C00000"/>
                </a:solidFill>
                <a:effectLst/>
                <a:uLnTx/>
                <a:uFillTx/>
                <a:latin typeface="Calibri"/>
              </a:rPr>
            </a:br>
            <a:r>
              <a:rPr kumimoji="0" lang="en-US" sz="1400" b="1" i="0" u="none" strike="noStrike" kern="0" cap="none" spc="0" normalizeH="0" baseline="0" noProof="0" dirty="0">
                <a:ln>
                  <a:noFill/>
                </a:ln>
                <a:solidFill>
                  <a:srgbClr val="C00000"/>
                </a:solidFill>
                <a:effectLst/>
                <a:uLnTx/>
                <a:uFillTx/>
                <a:latin typeface="Calibri"/>
              </a:rPr>
              <a:t>Stream</a:t>
            </a:r>
          </a:p>
        </p:txBody>
      </p:sp>
      <p:sp>
        <p:nvSpPr>
          <p:cNvPr id="18" name="TextBox 17">
            <a:extLst>
              <a:ext uri="{FF2B5EF4-FFF2-40B4-BE49-F238E27FC236}">
                <a16:creationId xmlns:a16="http://schemas.microsoft.com/office/drawing/2014/main" id="{A3A7F2F8-AC1B-494A-98D7-6646367E9CF1}"/>
              </a:ext>
            </a:extLst>
          </p:cNvPr>
          <p:cNvSpPr txBox="1"/>
          <p:nvPr/>
        </p:nvSpPr>
        <p:spPr>
          <a:xfrm>
            <a:off x="2643539" y="1406753"/>
            <a:ext cx="1033431"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lumMod val="50000"/>
                    <a:lumOff val="50000"/>
                  </a:srgbClr>
                </a:solidFill>
                <a:latin typeface="Calibri"/>
              </a:rPr>
              <a:t>Plasma Cell</a:t>
            </a:r>
          </a:p>
        </p:txBody>
      </p:sp>
      <p:sp>
        <p:nvSpPr>
          <p:cNvPr id="19" name="Arc 18">
            <a:extLst>
              <a:ext uri="{FF2B5EF4-FFF2-40B4-BE49-F238E27FC236}">
                <a16:creationId xmlns:a16="http://schemas.microsoft.com/office/drawing/2014/main" id="{7BC6BD0A-E8ED-4961-AD20-FFE8D486E860}"/>
              </a:ext>
            </a:extLst>
          </p:cNvPr>
          <p:cNvSpPr/>
          <p:nvPr/>
        </p:nvSpPr>
        <p:spPr bwMode="auto">
          <a:xfrm flipH="1">
            <a:off x="3528399" y="2024190"/>
            <a:ext cx="2580903" cy="522515"/>
          </a:xfrm>
          <a:prstGeom prst="arc">
            <a:avLst/>
          </a:prstGeom>
          <a:noFill/>
          <a:ln w="28575" cap="flat" cmpd="sng" algn="ctr">
            <a:solidFill>
              <a:srgbClr val="000000">
                <a:lumMod val="50000"/>
                <a:lumOff val="50000"/>
              </a:srgbClr>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cxnSp>
        <p:nvCxnSpPr>
          <p:cNvPr id="20" name="Straight Connector 19">
            <a:extLst>
              <a:ext uri="{FF2B5EF4-FFF2-40B4-BE49-F238E27FC236}">
                <a16:creationId xmlns:a16="http://schemas.microsoft.com/office/drawing/2014/main" id="{AAAFE8F3-31CB-4D7C-9B3E-D9B14151BFD3}"/>
              </a:ext>
            </a:extLst>
          </p:cNvPr>
          <p:cNvCxnSpPr/>
          <p:nvPr/>
        </p:nvCxnSpPr>
        <p:spPr bwMode="auto">
          <a:xfrm>
            <a:off x="4066776" y="4601139"/>
            <a:ext cx="0" cy="760020"/>
          </a:xfrm>
          <a:prstGeom prst="line">
            <a:avLst/>
          </a:prstGeom>
          <a:solidFill>
            <a:srgbClr val="6D2687"/>
          </a:solidFill>
          <a:ln w="12700" cap="flat" cmpd="sng" algn="ctr">
            <a:solidFill>
              <a:srgbClr val="000000">
                <a:lumMod val="50000"/>
                <a:lumOff val="50000"/>
              </a:srgbClr>
            </a:solidFill>
            <a:prstDash val="lgDash"/>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Rounded Rectangle 17">
            <a:extLst>
              <a:ext uri="{FF2B5EF4-FFF2-40B4-BE49-F238E27FC236}">
                <a16:creationId xmlns:a16="http://schemas.microsoft.com/office/drawing/2014/main" id="{27215E2C-E45E-4982-AE27-CED1F8F344DB}"/>
              </a:ext>
            </a:extLst>
          </p:cNvPr>
          <p:cNvSpPr/>
          <p:nvPr/>
        </p:nvSpPr>
        <p:spPr bwMode="auto">
          <a:xfrm>
            <a:off x="3037594" y="5408663"/>
            <a:ext cx="2254444" cy="281630"/>
          </a:xfrm>
          <a:prstGeom prst="roundRect">
            <a:avLst/>
          </a:prstGeom>
          <a:solidFill>
            <a:srgbClr val="EF8200"/>
          </a:solidFill>
          <a:ln w="25400" cap="flat" cmpd="sng" algn="ctr">
            <a:solidFill>
              <a:srgbClr val="EF8200">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mn-cs"/>
              </a:rPr>
              <a:t>Unmutated</a:t>
            </a: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a:t>
            </a:r>
            <a:r>
              <a:rPr kumimoji="0" lang="en-US" sz="1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IGHV</a:t>
            </a:r>
          </a:p>
        </p:txBody>
      </p:sp>
      <p:sp>
        <p:nvSpPr>
          <p:cNvPr id="22" name="TextBox 21">
            <a:extLst>
              <a:ext uri="{FF2B5EF4-FFF2-40B4-BE49-F238E27FC236}">
                <a16:creationId xmlns:a16="http://schemas.microsoft.com/office/drawing/2014/main" id="{9A09393B-1DC4-4E4E-829F-8EAA1F041850}"/>
              </a:ext>
            </a:extLst>
          </p:cNvPr>
          <p:cNvSpPr txBox="1"/>
          <p:nvPr/>
        </p:nvSpPr>
        <p:spPr>
          <a:xfrm>
            <a:off x="7765532" y="3372048"/>
            <a:ext cx="1415772"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solidFill>
                <a:latin typeface="Calibri"/>
              </a:rPr>
              <a:t>Germinal Center</a:t>
            </a:r>
          </a:p>
        </p:txBody>
      </p:sp>
      <p:sp>
        <p:nvSpPr>
          <p:cNvPr id="23" name="TextBox 22">
            <a:extLst>
              <a:ext uri="{FF2B5EF4-FFF2-40B4-BE49-F238E27FC236}">
                <a16:creationId xmlns:a16="http://schemas.microsoft.com/office/drawing/2014/main" id="{DE0C3070-4AC0-4A97-A89B-5E2A02155492}"/>
              </a:ext>
            </a:extLst>
          </p:cNvPr>
          <p:cNvSpPr txBox="1"/>
          <p:nvPr/>
        </p:nvSpPr>
        <p:spPr>
          <a:xfrm>
            <a:off x="6639350" y="3013809"/>
            <a:ext cx="1133644"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solidFill>
                <a:latin typeface="Calibri"/>
              </a:rPr>
              <a:t>Mantle Zone</a:t>
            </a:r>
          </a:p>
        </p:txBody>
      </p:sp>
      <p:sp>
        <p:nvSpPr>
          <p:cNvPr id="24" name="TextBox 23">
            <a:extLst>
              <a:ext uri="{FF2B5EF4-FFF2-40B4-BE49-F238E27FC236}">
                <a16:creationId xmlns:a16="http://schemas.microsoft.com/office/drawing/2014/main" id="{13AC3AAB-C154-4820-BCF3-F68B8256AAFC}"/>
              </a:ext>
            </a:extLst>
          </p:cNvPr>
          <p:cNvSpPr txBox="1"/>
          <p:nvPr/>
        </p:nvSpPr>
        <p:spPr>
          <a:xfrm>
            <a:off x="4887942" y="3541067"/>
            <a:ext cx="909060" cy="523220"/>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lumMod val="50000"/>
                    <a:lumOff val="50000"/>
                  </a:srgbClr>
                </a:solidFill>
                <a:latin typeface="Calibri"/>
              </a:rPr>
              <a:t>Activated</a:t>
            </a:r>
            <a:br>
              <a:rPr lang="en-US" sz="1400" b="1" dirty="0">
                <a:solidFill>
                  <a:srgbClr val="000000">
                    <a:lumMod val="50000"/>
                    <a:lumOff val="50000"/>
                  </a:srgbClr>
                </a:solidFill>
                <a:latin typeface="Calibri"/>
              </a:rPr>
            </a:br>
            <a:r>
              <a:rPr lang="en-US" sz="1400" b="1" dirty="0">
                <a:solidFill>
                  <a:srgbClr val="000000">
                    <a:lumMod val="50000"/>
                    <a:lumOff val="50000"/>
                  </a:srgbClr>
                </a:solidFill>
                <a:latin typeface="Calibri"/>
              </a:rPr>
              <a:t> B Cell</a:t>
            </a:r>
          </a:p>
        </p:txBody>
      </p:sp>
      <p:sp>
        <p:nvSpPr>
          <p:cNvPr id="25" name="TextBox 24">
            <a:extLst>
              <a:ext uri="{FF2B5EF4-FFF2-40B4-BE49-F238E27FC236}">
                <a16:creationId xmlns:a16="http://schemas.microsoft.com/office/drawing/2014/main" id="{8E5FB0D8-5B5D-40D8-8C62-8425D54EF3B8}"/>
              </a:ext>
            </a:extLst>
          </p:cNvPr>
          <p:cNvSpPr txBox="1"/>
          <p:nvPr/>
        </p:nvSpPr>
        <p:spPr>
          <a:xfrm>
            <a:off x="7137192" y="1338504"/>
            <a:ext cx="825867" cy="523220"/>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lumMod val="50000"/>
                    <a:lumOff val="50000"/>
                  </a:srgbClr>
                </a:solidFill>
                <a:latin typeface="Calibri"/>
              </a:rPr>
              <a:t>Memory</a:t>
            </a:r>
            <a:br>
              <a:rPr lang="en-US" sz="1400" b="1" dirty="0">
                <a:solidFill>
                  <a:srgbClr val="000000">
                    <a:lumMod val="50000"/>
                    <a:lumOff val="50000"/>
                  </a:srgbClr>
                </a:solidFill>
                <a:latin typeface="Calibri"/>
              </a:rPr>
            </a:br>
            <a:r>
              <a:rPr lang="en-US" sz="1400" b="1" dirty="0">
                <a:solidFill>
                  <a:srgbClr val="000000">
                    <a:lumMod val="50000"/>
                    <a:lumOff val="50000"/>
                  </a:srgbClr>
                </a:solidFill>
                <a:latin typeface="Calibri"/>
              </a:rPr>
              <a:t> B Cell</a:t>
            </a:r>
          </a:p>
        </p:txBody>
      </p:sp>
      <p:cxnSp>
        <p:nvCxnSpPr>
          <p:cNvPr id="26" name="Straight Connector 25">
            <a:extLst>
              <a:ext uri="{FF2B5EF4-FFF2-40B4-BE49-F238E27FC236}">
                <a16:creationId xmlns:a16="http://schemas.microsoft.com/office/drawing/2014/main" id="{3F1A3741-3863-4B55-9FFE-06F1BBCCDA8F}"/>
              </a:ext>
            </a:extLst>
          </p:cNvPr>
          <p:cNvCxnSpPr/>
          <p:nvPr/>
        </p:nvCxnSpPr>
        <p:spPr bwMode="auto">
          <a:xfrm flipH="1">
            <a:off x="4285811" y="4387384"/>
            <a:ext cx="1332675" cy="959921"/>
          </a:xfrm>
          <a:prstGeom prst="line">
            <a:avLst/>
          </a:prstGeom>
          <a:solidFill>
            <a:srgbClr val="6D2687"/>
          </a:solidFill>
          <a:ln w="12700" cap="flat" cmpd="sng" algn="ctr">
            <a:solidFill>
              <a:srgbClr val="000000">
                <a:lumMod val="50000"/>
                <a:lumOff val="50000"/>
              </a:srgbClr>
            </a:solidFill>
            <a:prstDash val="lgDash"/>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C752085D-1849-4CD0-B56B-449DC6A3A8F8}"/>
              </a:ext>
            </a:extLst>
          </p:cNvPr>
          <p:cNvCxnSpPr/>
          <p:nvPr/>
        </p:nvCxnSpPr>
        <p:spPr bwMode="auto">
          <a:xfrm>
            <a:off x="6660893" y="4812919"/>
            <a:ext cx="0" cy="822960"/>
          </a:xfrm>
          <a:prstGeom prst="line">
            <a:avLst/>
          </a:prstGeom>
          <a:solidFill>
            <a:srgbClr val="6D2687"/>
          </a:solidFill>
          <a:ln w="12700" cap="flat" cmpd="sng" algn="ctr">
            <a:solidFill>
              <a:srgbClr val="000000">
                <a:lumMod val="50000"/>
                <a:lumOff val="50000"/>
              </a:srgbClr>
            </a:solidFill>
            <a:prstDash val="lgDash"/>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8" name="Rounded Rectangle 34">
            <a:extLst>
              <a:ext uri="{FF2B5EF4-FFF2-40B4-BE49-F238E27FC236}">
                <a16:creationId xmlns:a16="http://schemas.microsoft.com/office/drawing/2014/main" id="{C2CE0692-7D52-40C6-9EA2-93C0F4C5A8B3}"/>
              </a:ext>
            </a:extLst>
          </p:cNvPr>
          <p:cNvSpPr/>
          <p:nvPr/>
        </p:nvSpPr>
        <p:spPr bwMode="auto">
          <a:xfrm>
            <a:off x="5631710" y="5667944"/>
            <a:ext cx="2254444" cy="281630"/>
          </a:xfrm>
          <a:prstGeom prst="roundRect">
            <a:avLst/>
          </a:prstGeom>
          <a:solidFill>
            <a:srgbClr val="EF8200"/>
          </a:solidFill>
          <a:ln w="25400" cap="flat" cmpd="sng" algn="ctr">
            <a:solidFill>
              <a:srgbClr val="EF8200">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mn-cs"/>
              </a:rPr>
              <a:t>Unmutated</a:t>
            </a: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a:t>
            </a:r>
            <a:r>
              <a:rPr kumimoji="0" lang="en-US" sz="1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IGHV</a:t>
            </a:r>
          </a:p>
        </p:txBody>
      </p:sp>
      <p:cxnSp>
        <p:nvCxnSpPr>
          <p:cNvPr id="29" name="Straight Arrow Connector 28">
            <a:extLst>
              <a:ext uri="{FF2B5EF4-FFF2-40B4-BE49-F238E27FC236}">
                <a16:creationId xmlns:a16="http://schemas.microsoft.com/office/drawing/2014/main" id="{F2823B39-0CF7-46E6-A002-0D2C465AB56F}"/>
              </a:ext>
            </a:extLst>
          </p:cNvPr>
          <p:cNvCxnSpPr/>
          <p:nvPr/>
        </p:nvCxnSpPr>
        <p:spPr bwMode="auto">
          <a:xfrm flipV="1">
            <a:off x="4525952" y="4224685"/>
            <a:ext cx="853440" cy="0"/>
          </a:xfrm>
          <a:prstGeom prst="straightConnector1">
            <a:avLst/>
          </a:prstGeom>
          <a:solidFill>
            <a:srgbClr val="6D2687"/>
          </a:solidFill>
          <a:ln w="12700" cap="flat" cmpd="sng" algn="ctr">
            <a:solidFill>
              <a:srgbClr val="FFFFFF">
                <a:lumMod val="50000"/>
              </a:srgbClr>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6FEF2F09-6A50-4289-BCD9-4AF296C227AE}"/>
              </a:ext>
            </a:extLst>
          </p:cNvPr>
          <p:cNvCxnSpPr/>
          <p:nvPr/>
        </p:nvCxnSpPr>
        <p:spPr bwMode="auto">
          <a:xfrm flipV="1">
            <a:off x="6328363" y="4103953"/>
            <a:ext cx="1097280" cy="0"/>
          </a:xfrm>
          <a:prstGeom prst="straightConnector1">
            <a:avLst/>
          </a:prstGeom>
          <a:solidFill>
            <a:srgbClr val="6D2687"/>
          </a:solidFill>
          <a:ln w="12700" cap="flat" cmpd="sng" algn="ctr">
            <a:solidFill>
              <a:srgbClr val="FFFFFF">
                <a:lumMod val="50000"/>
              </a:srgbClr>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F7126905-CA22-4D17-8864-1EB3AE393EE9}"/>
              </a:ext>
            </a:extLst>
          </p:cNvPr>
          <p:cNvCxnSpPr/>
          <p:nvPr/>
        </p:nvCxnSpPr>
        <p:spPr bwMode="auto">
          <a:xfrm flipV="1">
            <a:off x="8415780" y="4054473"/>
            <a:ext cx="731520" cy="0"/>
          </a:xfrm>
          <a:prstGeom prst="straightConnector1">
            <a:avLst/>
          </a:prstGeom>
          <a:solidFill>
            <a:srgbClr val="6D2687"/>
          </a:solidFill>
          <a:ln w="12700" cap="flat" cmpd="sng" algn="ctr">
            <a:solidFill>
              <a:srgbClr val="FFFFFF">
                <a:lumMod val="50000"/>
              </a:srgbClr>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2" name="Arc 31">
            <a:extLst>
              <a:ext uri="{FF2B5EF4-FFF2-40B4-BE49-F238E27FC236}">
                <a16:creationId xmlns:a16="http://schemas.microsoft.com/office/drawing/2014/main" id="{EF7E291A-0077-4C83-A081-69A6FF406830}"/>
              </a:ext>
            </a:extLst>
          </p:cNvPr>
          <p:cNvSpPr/>
          <p:nvPr/>
        </p:nvSpPr>
        <p:spPr bwMode="auto">
          <a:xfrm rot="12578540" flipH="1" flipV="1">
            <a:off x="5258523" y="2001453"/>
            <a:ext cx="4589883" cy="1561442"/>
          </a:xfrm>
          <a:prstGeom prst="arc">
            <a:avLst>
              <a:gd name="adj1" fmla="val 17073230"/>
              <a:gd name="adj2" fmla="val 0"/>
            </a:avLst>
          </a:prstGeom>
          <a:noFill/>
          <a:ln w="28575" cap="flat" cmpd="sng" algn="ctr">
            <a:solidFill>
              <a:srgbClr val="000000">
                <a:lumMod val="50000"/>
                <a:lumOff val="50000"/>
              </a:srgbClr>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42">
            <a:extLst>
              <a:ext uri="{FF2B5EF4-FFF2-40B4-BE49-F238E27FC236}">
                <a16:creationId xmlns:a16="http://schemas.microsoft.com/office/drawing/2014/main" id="{203610C0-347D-46DC-B2B7-F3476DD5FC63}"/>
              </a:ext>
            </a:extLst>
          </p:cNvPr>
          <p:cNvSpPr/>
          <p:nvPr/>
        </p:nvSpPr>
        <p:spPr bwMode="auto">
          <a:xfrm>
            <a:off x="5871825" y="2047945"/>
            <a:ext cx="3720936" cy="1579418"/>
          </a:xfrm>
          <a:custGeom>
            <a:avLst/>
            <a:gdLst>
              <a:gd name="connsiteX0" fmla="*/ 2755076 w 2755076"/>
              <a:gd name="connsiteY0" fmla="*/ 1175657 h 1175657"/>
              <a:gd name="connsiteX1" fmla="*/ 1175657 w 2755076"/>
              <a:gd name="connsiteY1" fmla="*/ 201880 h 1175657"/>
              <a:gd name="connsiteX2" fmla="*/ 0 w 2755076"/>
              <a:gd name="connsiteY2" fmla="*/ 0 h 1175657"/>
              <a:gd name="connsiteX0" fmla="*/ 2790702 w 2790702"/>
              <a:gd name="connsiteY0" fmla="*/ 1535265 h 1535265"/>
              <a:gd name="connsiteX1" fmla="*/ 1175657 w 2790702"/>
              <a:gd name="connsiteY1" fmla="*/ 205228 h 1535265"/>
              <a:gd name="connsiteX2" fmla="*/ 0 w 2790702"/>
              <a:gd name="connsiteY2" fmla="*/ 3348 h 1535265"/>
              <a:gd name="connsiteX0" fmla="*/ 2790702 w 2790702"/>
              <a:gd name="connsiteY0" fmla="*/ 1535265 h 1535265"/>
              <a:gd name="connsiteX1" fmla="*/ 1175657 w 2790702"/>
              <a:gd name="connsiteY1" fmla="*/ 205228 h 1535265"/>
              <a:gd name="connsiteX2" fmla="*/ 0 w 2790702"/>
              <a:gd name="connsiteY2" fmla="*/ 3348 h 1535265"/>
              <a:gd name="connsiteX0" fmla="*/ 2790702 w 2790702"/>
              <a:gd name="connsiteY0" fmla="*/ 1535265 h 1535265"/>
              <a:gd name="connsiteX1" fmla="*/ 1175657 w 2790702"/>
              <a:gd name="connsiteY1" fmla="*/ 205228 h 1535265"/>
              <a:gd name="connsiteX2" fmla="*/ 0 w 2790702"/>
              <a:gd name="connsiteY2" fmla="*/ 3348 h 1535265"/>
              <a:gd name="connsiteX0" fmla="*/ 2790702 w 2790702"/>
              <a:gd name="connsiteY0" fmla="*/ 1531917 h 1531917"/>
              <a:gd name="connsiteX1" fmla="*/ 2101933 w 2790702"/>
              <a:gd name="connsiteY1" fmla="*/ 736270 h 1531917"/>
              <a:gd name="connsiteX2" fmla="*/ 1175657 w 2790702"/>
              <a:gd name="connsiteY2" fmla="*/ 201880 h 1531917"/>
              <a:gd name="connsiteX3" fmla="*/ 0 w 2790702"/>
              <a:gd name="connsiteY3" fmla="*/ 0 h 1531917"/>
              <a:gd name="connsiteX0" fmla="*/ 2790702 w 2790702"/>
              <a:gd name="connsiteY0" fmla="*/ 1579418 h 1579418"/>
              <a:gd name="connsiteX1" fmla="*/ 2101933 w 2790702"/>
              <a:gd name="connsiteY1" fmla="*/ 736270 h 1579418"/>
              <a:gd name="connsiteX2" fmla="*/ 1175657 w 2790702"/>
              <a:gd name="connsiteY2" fmla="*/ 201880 h 1579418"/>
              <a:gd name="connsiteX3" fmla="*/ 0 w 2790702"/>
              <a:gd name="connsiteY3" fmla="*/ 0 h 1579418"/>
            </a:gdLst>
            <a:ahLst/>
            <a:cxnLst>
              <a:cxn ang="0">
                <a:pos x="connsiteX0" y="connsiteY0"/>
              </a:cxn>
              <a:cxn ang="0">
                <a:pos x="connsiteX1" y="connsiteY1"/>
              </a:cxn>
              <a:cxn ang="0">
                <a:pos x="connsiteX2" y="connsiteY2"/>
              </a:cxn>
              <a:cxn ang="0">
                <a:pos x="connsiteX3" y="connsiteY3"/>
              </a:cxn>
            </a:cxnLst>
            <a:rect l="l" t="t" r="r" b="b"/>
            <a:pathLst>
              <a:path w="2790702" h="1579418">
                <a:moveTo>
                  <a:pt x="2790702" y="1579418"/>
                </a:moveTo>
                <a:cubicBezTo>
                  <a:pt x="2666011" y="1448789"/>
                  <a:pt x="2371107" y="957943"/>
                  <a:pt x="2101933" y="736270"/>
                </a:cubicBezTo>
                <a:cubicBezTo>
                  <a:pt x="1832759" y="514597"/>
                  <a:pt x="1525979" y="324592"/>
                  <a:pt x="1175657" y="201880"/>
                </a:cubicBezTo>
                <a:cubicBezTo>
                  <a:pt x="825335" y="79168"/>
                  <a:pt x="358239" y="2968"/>
                  <a:pt x="0" y="0"/>
                </a:cubicBezTo>
              </a:path>
            </a:pathLst>
          </a:custGeom>
          <a:noFill/>
          <a:ln w="19050" cap="flat" cmpd="sng" algn="ctr">
            <a:solidFill>
              <a:srgbClr val="FFFFFF">
                <a:lumMod val="50000"/>
              </a:srgbClr>
            </a:solidFill>
            <a:prstDash val="solid"/>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TextBox 33">
            <a:extLst>
              <a:ext uri="{FF2B5EF4-FFF2-40B4-BE49-F238E27FC236}">
                <a16:creationId xmlns:a16="http://schemas.microsoft.com/office/drawing/2014/main" id="{69B92C2C-6649-42A9-87D9-76E927C1D2AF}"/>
              </a:ext>
            </a:extLst>
          </p:cNvPr>
          <p:cNvSpPr txBox="1"/>
          <p:nvPr/>
        </p:nvSpPr>
        <p:spPr>
          <a:xfrm>
            <a:off x="6164539" y="1846233"/>
            <a:ext cx="720645" cy="523220"/>
          </a:xfrm>
          <a:prstGeom prst="rect">
            <a:avLst/>
          </a:prstGeom>
          <a:solidFill>
            <a:srgbClr val="FFFFFF"/>
          </a:solid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a:rPr>
              <a:t>Blood </a:t>
            </a:r>
            <a:br>
              <a:rPr kumimoji="0" lang="en-US" sz="1400" b="1" i="0" u="none" strike="noStrike" kern="0" cap="none" spc="0" normalizeH="0" baseline="0" noProof="0" dirty="0">
                <a:ln>
                  <a:noFill/>
                </a:ln>
                <a:solidFill>
                  <a:srgbClr val="C00000"/>
                </a:solidFill>
                <a:effectLst/>
                <a:uLnTx/>
                <a:uFillTx/>
                <a:latin typeface="Calibri"/>
              </a:rPr>
            </a:br>
            <a:r>
              <a:rPr kumimoji="0" lang="en-US" sz="1400" b="1" i="0" u="none" strike="noStrike" kern="0" cap="none" spc="0" normalizeH="0" baseline="0" noProof="0" dirty="0">
                <a:ln>
                  <a:noFill/>
                </a:ln>
                <a:solidFill>
                  <a:srgbClr val="C00000"/>
                </a:solidFill>
                <a:effectLst/>
                <a:uLnTx/>
                <a:uFillTx/>
                <a:latin typeface="Calibri"/>
              </a:rPr>
              <a:t>Stream</a:t>
            </a:r>
          </a:p>
        </p:txBody>
      </p:sp>
      <p:sp>
        <p:nvSpPr>
          <p:cNvPr id="35" name="Rounded Rectangle 45">
            <a:extLst>
              <a:ext uri="{FF2B5EF4-FFF2-40B4-BE49-F238E27FC236}">
                <a16:creationId xmlns:a16="http://schemas.microsoft.com/office/drawing/2014/main" id="{428FF516-08A9-461D-B5C6-1B645661AD85}"/>
              </a:ext>
            </a:extLst>
          </p:cNvPr>
          <p:cNvSpPr/>
          <p:nvPr/>
        </p:nvSpPr>
        <p:spPr bwMode="auto">
          <a:xfrm>
            <a:off x="8763497" y="1505824"/>
            <a:ext cx="2254444" cy="283855"/>
          </a:xfrm>
          <a:prstGeom prst="roundRect">
            <a:avLst/>
          </a:prstGeom>
          <a:solidFill>
            <a:srgbClr val="EF8200"/>
          </a:solidFill>
          <a:ln w="25400" cap="flat" cmpd="sng" algn="ctr">
            <a:solidFill>
              <a:srgbClr val="EF8200">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Mutated </a:t>
            </a:r>
            <a:r>
              <a:rPr kumimoji="0" lang="en-US" sz="1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IGHV</a:t>
            </a:r>
          </a:p>
        </p:txBody>
      </p:sp>
      <p:cxnSp>
        <p:nvCxnSpPr>
          <p:cNvPr id="36" name="Straight Connector 35">
            <a:extLst>
              <a:ext uri="{FF2B5EF4-FFF2-40B4-BE49-F238E27FC236}">
                <a16:creationId xmlns:a16="http://schemas.microsoft.com/office/drawing/2014/main" id="{1F52DF6E-FD62-4D26-95F2-5C1A11F1644A}"/>
              </a:ext>
            </a:extLst>
          </p:cNvPr>
          <p:cNvCxnSpPr/>
          <p:nvPr/>
        </p:nvCxnSpPr>
        <p:spPr bwMode="auto">
          <a:xfrm flipV="1">
            <a:off x="9793341" y="1842139"/>
            <a:ext cx="0" cy="1920240"/>
          </a:xfrm>
          <a:prstGeom prst="line">
            <a:avLst/>
          </a:prstGeom>
          <a:solidFill>
            <a:srgbClr val="6D2687"/>
          </a:solidFill>
          <a:ln w="12700" cap="flat" cmpd="sng" algn="ctr">
            <a:solidFill>
              <a:srgbClr val="000000">
                <a:lumMod val="50000"/>
                <a:lumOff val="50000"/>
              </a:srgbClr>
            </a:solidFill>
            <a:prstDash val="lgDash"/>
            <a:round/>
            <a:headEnd type="none" w="med" len="med"/>
            <a:tailEnd type="triangl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7" name="Picture 36">
            <a:extLst>
              <a:ext uri="{FF2B5EF4-FFF2-40B4-BE49-F238E27FC236}">
                <a16:creationId xmlns:a16="http://schemas.microsoft.com/office/drawing/2014/main" id="{4CF089EC-7DD4-4B7D-891C-B9C284539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4577" y="3920747"/>
            <a:ext cx="308847" cy="250673"/>
          </a:xfrm>
          <a:prstGeom prst="rect">
            <a:avLst/>
          </a:prstGeom>
        </p:spPr>
      </p:pic>
      <p:pic>
        <p:nvPicPr>
          <p:cNvPr id="38" name="Picture 37">
            <a:extLst>
              <a:ext uri="{FF2B5EF4-FFF2-40B4-BE49-F238E27FC236}">
                <a16:creationId xmlns:a16="http://schemas.microsoft.com/office/drawing/2014/main" id="{C95EB120-ED70-4E10-AA17-C94B67E2D8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190208">
            <a:off x="3681029" y="2365733"/>
            <a:ext cx="231635" cy="334231"/>
          </a:xfrm>
          <a:prstGeom prst="rect">
            <a:avLst/>
          </a:prstGeom>
        </p:spPr>
      </p:pic>
      <p:pic>
        <p:nvPicPr>
          <p:cNvPr id="39" name="Picture 38">
            <a:extLst>
              <a:ext uri="{FF2B5EF4-FFF2-40B4-BE49-F238E27FC236}">
                <a16:creationId xmlns:a16="http://schemas.microsoft.com/office/drawing/2014/main" id="{9EEEB8E5-DDFA-43CB-AF66-1CAAEFF464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6471" y="3788476"/>
            <a:ext cx="308847" cy="250673"/>
          </a:xfrm>
          <a:prstGeom prst="rect">
            <a:avLst/>
          </a:prstGeom>
        </p:spPr>
      </p:pic>
      <p:pic>
        <p:nvPicPr>
          <p:cNvPr id="40" name="Picture 39">
            <a:extLst>
              <a:ext uri="{FF2B5EF4-FFF2-40B4-BE49-F238E27FC236}">
                <a16:creationId xmlns:a16="http://schemas.microsoft.com/office/drawing/2014/main" id="{DA52BC82-0DC7-4C53-8D65-D24EE99506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2547" y="1692935"/>
            <a:ext cx="308847" cy="250673"/>
          </a:xfrm>
          <a:prstGeom prst="rect">
            <a:avLst/>
          </a:prstGeom>
        </p:spPr>
      </p:pic>
      <p:pic>
        <p:nvPicPr>
          <p:cNvPr id="41" name="Picture 40">
            <a:extLst>
              <a:ext uri="{FF2B5EF4-FFF2-40B4-BE49-F238E27FC236}">
                <a16:creationId xmlns:a16="http://schemas.microsoft.com/office/drawing/2014/main" id="{523C8E2B-706C-404D-83BC-0DE6B821BF0A}"/>
              </a:ext>
            </a:extLst>
          </p:cNvPr>
          <p:cNvPicPr>
            <a:picLocks noChangeAspect="1"/>
          </p:cNvPicPr>
          <p:nvPr/>
        </p:nvPicPr>
        <p:blipFill>
          <a:blip r:embed="rId5"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3571" y="4680492"/>
            <a:ext cx="657325" cy="534423"/>
          </a:xfrm>
          <a:prstGeom prst="rect">
            <a:avLst/>
          </a:prstGeom>
        </p:spPr>
      </p:pic>
      <p:pic>
        <p:nvPicPr>
          <p:cNvPr id="42" name="Picture 41">
            <a:extLst>
              <a:ext uri="{FF2B5EF4-FFF2-40B4-BE49-F238E27FC236}">
                <a16:creationId xmlns:a16="http://schemas.microsoft.com/office/drawing/2014/main" id="{522E8669-B076-4221-9BC1-5233525019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2126" y="4198746"/>
            <a:ext cx="308847" cy="250673"/>
          </a:xfrm>
          <a:prstGeom prst="rect">
            <a:avLst/>
          </a:prstGeom>
        </p:spPr>
      </p:pic>
      <p:pic>
        <p:nvPicPr>
          <p:cNvPr id="43" name="Picture 42">
            <a:extLst>
              <a:ext uri="{FF2B5EF4-FFF2-40B4-BE49-F238E27FC236}">
                <a16:creationId xmlns:a16="http://schemas.microsoft.com/office/drawing/2014/main" id="{162C58C1-B064-4BB9-A1CC-0CCFB43A60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0937" y="3665934"/>
            <a:ext cx="308847" cy="250673"/>
          </a:xfrm>
          <a:prstGeom prst="rect">
            <a:avLst/>
          </a:prstGeom>
        </p:spPr>
      </p:pic>
      <p:pic>
        <p:nvPicPr>
          <p:cNvPr id="44" name="Picture 43">
            <a:extLst>
              <a:ext uri="{FF2B5EF4-FFF2-40B4-BE49-F238E27FC236}">
                <a16:creationId xmlns:a16="http://schemas.microsoft.com/office/drawing/2014/main" id="{2352F85F-78EB-407B-8F7E-61E2543C2E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9447" y="3639935"/>
            <a:ext cx="308847" cy="250673"/>
          </a:xfrm>
          <a:prstGeom prst="rect">
            <a:avLst/>
          </a:prstGeom>
        </p:spPr>
      </p:pic>
      <p:pic>
        <p:nvPicPr>
          <p:cNvPr id="45" name="Picture 44">
            <a:extLst>
              <a:ext uri="{FF2B5EF4-FFF2-40B4-BE49-F238E27FC236}">
                <a16:creationId xmlns:a16="http://schemas.microsoft.com/office/drawing/2014/main" id="{9DCB83B5-3B0F-4C45-A678-E90739CF59A9}"/>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859035" y="1645357"/>
            <a:ext cx="1027356" cy="622713"/>
          </a:xfrm>
          <a:prstGeom prst="rect">
            <a:avLst/>
          </a:prstGeom>
        </p:spPr>
      </p:pic>
      <p:sp>
        <p:nvSpPr>
          <p:cNvPr id="46" name="TextBox 45">
            <a:extLst>
              <a:ext uri="{FF2B5EF4-FFF2-40B4-BE49-F238E27FC236}">
                <a16:creationId xmlns:a16="http://schemas.microsoft.com/office/drawing/2014/main" id="{C36C209D-58D1-4290-BB8B-C1ADC5685AD4}"/>
              </a:ext>
            </a:extLst>
          </p:cNvPr>
          <p:cNvSpPr txBox="1"/>
          <p:nvPr/>
        </p:nvSpPr>
        <p:spPr>
          <a:xfrm>
            <a:off x="817821" y="4470219"/>
            <a:ext cx="1202974" cy="307777"/>
          </a:xfrm>
          <a:prstGeom prst="rect">
            <a:avLst/>
          </a:prstGeom>
          <a:noFill/>
        </p:spPr>
        <p:txBody>
          <a:bodyPr wrap="none" rtlCol="0">
            <a:spAutoFit/>
          </a:bodyPr>
          <a:lstStyle/>
          <a:p>
            <a:pPr algn="ctr" fontAlgn="base">
              <a:spcBef>
                <a:spcPct val="0"/>
              </a:spcBef>
              <a:spcAft>
                <a:spcPct val="0"/>
              </a:spcAft>
              <a:defRPr/>
            </a:pPr>
            <a:r>
              <a:rPr lang="en-US" sz="1400" b="1" dirty="0">
                <a:solidFill>
                  <a:srgbClr val="000000"/>
                </a:solidFill>
                <a:latin typeface="Calibri"/>
              </a:rPr>
              <a:t>Pro/Pre B cell</a:t>
            </a:r>
          </a:p>
        </p:txBody>
      </p:sp>
      <p:pic>
        <p:nvPicPr>
          <p:cNvPr id="47" name="Picture 46">
            <a:extLst>
              <a:ext uri="{FF2B5EF4-FFF2-40B4-BE49-F238E27FC236}">
                <a16:creationId xmlns:a16="http://schemas.microsoft.com/office/drawing/2014/main" id="{52C78397-37F0-4D20-BD26-497F33F326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916884">
            <a:off x="3506566" y="2510449"/>
            <a:ext cx="308847" cy="250673"/>
          </a:xfrm>
          <a:prstGeom prst="rect">
            <a:avLst/>
          </a:prstGeom>
        </p:spPr>
      </p:pic>
      <p:cxnSp>
        <p:nvCxnSpPr>
          <p:cNvPr id="48" name="Straight Arrow Connector 47">
            <a:extLst>
              <a:ext uri="{FF2B5EF4-FFF2-40B4-BE49-F238E27FC236}">
                <a16:creationId xmlns:a16="http://schemas.microsoft.com/office/drawing/2014/main" id="{7581650D-0CEC-46DE-B9CD-9FB440935BA7}"/>
              </a:ext>
            </a:extLst>
          </p:cNvPr>
          <p:cNvCxnSpPr>
            <a:cxnSpLocks/>
          </p:cNvCxnSpPr>
          <p:nvPr/>
        </p:nvCxnSpPr>
        <p:spPr bwMode="auto">
          <a:xfrm>
            <a:off x="3132017" y="1947759"/>
            <a:ext cx="0" cy="670560"/>
          </a:xfrm>
          <a:prstGeom prst="straightConnector1">
            <a:avLst/>
          </a:prstGeom>
          <a:solidFill>
            <a:srgbClr val="6D2687"/>
          </a:solidFill>
          <a:ln w="12700" cap="flat" cmpd="sng" algn="ctr">
            <a:solidFill>
              <a:srgbClr val="000000"/>
            </a:solidFill>
            <a:prstDash val="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49" name="Picture 48">
            <a:extLst>
              <a:ext uri="{FF2B5EF4-FFF2-40B4-BE49-F238E27FC236}">
                <a16:creationId xmlns:a16="http://schemas.microsoft.com/office/drawing/2014/main" id="{12567151-2EAA-4DE0-BD62-D58970E3A275}"/>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77788" y="2056263"/>
            <a:ext cx="875965" cy="530950"/>
          </a:xfrm>
          <a:prstGeom prst="rect">
            <a:avLst/>
          </a:prstGeom>
        </p:spPr>
      </p:pic>
      <p:cxnSp>
        <p:nvCxnSpPr>
          <p:cNvPr id="50" name="Straight Arrow Connector 49">
            <a:extLst>
              <a:ext uri="{FF2B5EF4-FFF2-40B4-BE49-F238E27FC236}">
                <a16:creationId xmlns:a16="http://schemas.microsoft.com/office/drawing/2014/main" id="{00C374C4-FF28-49A4-98B2-2B9758463A30}"/>
              </a:ext>
            </a:extLst>
          </p:cNvPr>
          <p:cNvCxnSpPr>
            <a:cxnSpLocks/>
          </p:cNvCxnSpPr>
          <p:nvPr/>
        </p:nvCxnSpPr>
        <p:spPr bwMode="auto">
          <a:xfrm>
            <a:off x="3132017" y="2829378"/>
            <a:ext cx="0" cy="351730"/>
          </a:xfrm>
          <a:prstGeom prst="straightConnector1">
            <a:avLst/>
          </a:prstGeom>
          <a:solidFill>
            <a:srgbClr val="6D2687"/>
          </a:solidFill>
          <a:ln w="12700" cap="flat" cmpd="sng" algn="ctr">
            <a:solidFill>
              <a:srgbClr val="000000"/>
            </a:solidFill>
            <a:prstDash val="dash"/>
            <a:round/>
            <a:headEnd type="none" w="med" len="med"/>
            <a:tailEnd type="non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51" name="Picture 50">
            <a:extLst>
              <a:ext uri="{FF2B5EF4-FFF2-40B4-BE49-F238E27FC236}">
                <a16:creationId xmlns:a16="http://schemas.microsoft.com/office/drawing/2014/main" id="{2434CAA4-78C8-4F6D-9CE8-BF15A0AEACC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97022" y="2606220"/>
            <a:ext cx="875965" cy="530950"/>
          </a:xfrm>
          <a:prstGeom prst="rect">
            <a:avLst/>
          </a:prstGeom>
        </p:spPr>
      </p:pic>
      <p:pic>
        <p:nvPicPr>
          <p:cNvPr id="52" name="Picture 51">
            <a:extLst>
              <a:ext uri="{FF2B5EF4-FFF2-40B4-BE49-F238E27FC236}">
                <a16:creationId xmlns:a16="http://schemas.microsoft.com/office/drawing/2014/main" id="{F4A7A823-0010-4E04-97B4-DB916505C9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1557" y="1985331"/>
            <a:ext cx="263335" cy="213734"/>
          </a:xfrm>
          <a:prstGeom prst="rect">
            <a:avLst/>
          </a:prstGeom>
        </p:spPr>
      </p:pic>
      <p:pic>
        <p:nvPicPr>
          <p:cNvPr id="53" name="Picture 52">
            <a:extLst>
              <a:ext uri="{FF2B5EF4-FFF2-40B4-BE49-F238E27FC236}">
                <a16:creationId xmlns:a16="http://schemas.microsoft.com/office/drawing/2014/main" id="{ECA3ACE2-1AC5-4630-BA5F-616C9BF814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97355" y="2520752"/>
            <a:ext cx="263335" cy="213734"/>
          </a:xfrm>
          <a:prstGeom prst="rect">
            <a:avLst/>
          </a:prstGeom>
        </p:spPr>
      </p:pic>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b="1" dirty="0">
                <a:solidFill>
                  <a:schemeClr val="bg1"/>
                </a:solidFill>
              </a:rPr>
              <a:t>          B-Lymphocyte Ontogeny</a:t>
            </a:r>
          </a:p>
        </p:txBody>
      </p:sp>
    </p:spTree>
    <p:extLst>
      <p:ext uri="{BB962C8B-B14F-4D97-AF65-F5344CB8AC3E}">
        <p14:creationId xmlns:p14="http://schemas.microsoft.com/office/powerpoint/2010/main" val="78756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DDCD7-569B-4C70-8F04-C530ABF858D2}"/>
              </a:ext>
            </a:extLst>
          </p:cNvPr>
          <p:cNvSpPr>
            <a:spLocks noGrp="1"/>
          </p:cNvSpPr>
          <p:nvPr>
            <p:ph type="body" sz="quarter" idx="11"/>
          </p:nvPr>
        </p:nvSpPr>
        <p:spPr>
          <a:xfrm>
            <a:off x="303929" y="6444041"/>
            <a:ext cx="11542631" cy="261559"/>
          </a:xfrm>
        </p:spPr>
        <p:txBody>
          <a:bodyPr>
            <a:noAutofit/>
          </a:bodyPr>
          <a:lstStyle/>
          <a:p>
            <a:pPr algn="r"/>
            <a:r>
              <a:rPr lang="es-CO" sz="1200" dirty="0">
                <a:solidFill>
                  <a:schemeClr val="accent5">
                    <a:lumMod val="50000"/>
                  </a:schemeClr>
                </a:solidFill>
              </a:rPr>
              <a:t>Paul P., et al. </a:t>
            </a:r>
            <a:r>
              <a:rPr lang="es-CO" sz="1200" dirty="0" err="1">
                <a:solidFill>
                  <a:schemeClr val="accent5">
                    <a:lumMod val="50000"/>
                  </a:schemeClr>
                </a:solidFill>
              </a:rPr>
              <a:t>Leuk</a:t>
            </a:r>
            <a:r>
              <a:rPr lang="es-CO" sz="1200" dirty="0">
                <a:solidFill>
                  <a:schemeClr val="accent5">
                    <a:lumMod val="50000"/>
                  </a:schemeClr>
                </a:solidFill>
              </a:rPr>
              <a:t>. &amp; </a:t>
            </a:r>
            <a:r>
              <a:rPr lang="es-CO" sz="1200" dirty="0" err="1">
                <a:solidFill>
                  <a:schemeClr val="accent5">
                    <a:lumMod val="50000"/>
                  </a:schemeClr>
                </a:solidFill>
              </a:rPr>
              <a:t>Lymph</a:t>
            </a:r>
            <a:r>
              <a:rPr lang="es-CO" sz="1200" dirty="0">
                <a:solidFill>
                  <a:schemeClr val="accent5">
                    <a:lumMod val="50000"/>
                  </a:schemeClr>
                </a:solidFill>
              </a:rPr>
              <a:t>., 2023</a:t>
            </a:r>
            <a:endParaRPr lang="en-US" sz="1200" kern="1200" dirty="0">
              <a:solidFill>
                <a:schemeClr val="accent5">
                  <a:lumMod val="50000"/>
                </a:schemeClr>
              </a:solidFill>
            </a:endParaRPr>
          </a:p>
        </p:txBody>
      </p:sp>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dirty="0">
                <a:solidFill>
                  <a:schemeClr val="bg1"/>
                </a:solidFill>
              </a:rPr>
              <a:t>            Molecular map of chronic lymphocytic leukemia and its impact on outcome</a:t>
            </a:r>
            <a:endParaRPr lang="en-US" sz="5400" b="1" dirty="0">
              <a:solidFill>
                <a:schemeClr val="bg1"/>
              </a:solidFill>
            </a:endParaRPr>
          </a:p>
        </p:txBody>
      </p:sp>
      <p:pic>
        <p:nvPicPr>
          <p:cNvPr id="63" name="Imagen 62">
            <a:extLst>
              <a:ext uri="{FF2B5EF4-FFF2-40B4-BE49-F238E27FC236}">
                <a16:creationId xmlns:a16="http://schemas.microsoft.com/office/drawing/2014/main" id="{55B16062-2E73-53D6-6AEA-E047F6A9D16B}"/>
              </a:ext>
            </a:extLst>
          </p:cNvPr>
          <p:cNvPicPr>
            <a:picLocks noChangeAspect="1"/>
          </p:cNvPicPr>
          <p:nvPr/>
        </p:nvPicPr>
        <p:blipFill>
          <a:blip r:embed="rId2"/>
          <a:stretch>
            <a:fillRect/>
          </a:stretch>
        </p:blipFill>
        <p:spPr>
          <a:xfrm>
            <a:off x="2245361" y="667712"/>
            <a:ext cx="8117840" cy="5821291"/>
          </a:xfrm>
          <a:prstGeom prst="rect">
            <a:avLst/>
          </a:prstGeom>
        </p:spPr>
      </p:pic>
    </p:spTree>
    <p:extLst>
      <p:ext uri="{BB962C8B-B14F-4D97-AF65-F5344CB8AC3E}">
        <p14:creationId xmlns:p14="http://schemas.microsoft.com/office/powerpoint/2010/main" val="251172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DDCD7-569B-4C70-8F04-C530ABF858D2}"/>
              </a:ext>
            </a:extLst>
          </p:cNvPr>
          <p:cNvSpPr>
            <a:spLocks noGrp="1"/>
          </p:cNvSpPr>
          <p:nvPr>
            <p:ph type="body" sz="quarter" idx="11"/>
          </p:nvPr>
        </p:nvSpPr>
        <p:spPr>
          <a:xfrm>
            <a:off x="303929" y="6444041"/>
            <a:ext cx="11542631" cy="261559"/>
          </a:xfrm>
        </p:spPr>
        <p:txBody>
          <a:bodyPr>
            <a:noAutofit/>
          </a:bodyPr>
          <a:lstStyle/>
          <a:p>
            <a:pPr algn="r"/>
            <a:r>
              <a:rPr lang="es-CO" sz="1200" dirty="0" err="1">
                <a:solidFill>
                  <a:schemeClr val="accent5">
                    <a:lumMod val="50000"/>
                  </a:schemeClr>
                </a:solidFill>
              </a:rPr>
              <a:t>Knisbacher</a:t>
            </a:r>
            <a:r>
              <a:rPr lang="es-CO" sz="1200" dirty="0">
                <a:solidFill>
                  <a:schemeClr val="accent5">
                    <a:lumMod val="50000"/>
                  </a:schemeClr>
                </a:solidFill>
              </a:rPr>
              <a:t> B., et al. </a:t>
            </a:r>
            <a:r>
              <a:rPr lang="es-CO" sz="1200" dirty="0" err="1">
                <a:solidFill>
                  <a:schemeClr val="accent5">
                    <a:lumMod val="50000"/>
                  </a:schemeClr>
                </a:solidFill>
              </a:rPr>
              <a:t>Nature</a:t>
            </a:r>
            <a:r>
              <a:rPr lang="es-CO" sz="1200" dirty="0">
                <a:solidFill>
                  <a:schemeClr val="accent5">
                    <a:lumMod val="50000"/>
                  </a:schemeClr>
                </a:solidFill>
              </a:rPr>
              <a:t> Gen., 2022</a:t>
            </a:r>
            <a:endParaRPr lang="en-US" sz="1200" kern="1200" dirty="0">
              <a:solidFill>
                <a:schemeClr val="accent5">
                  <a:lumMod val="50000"/>
                </a:schemeClr>
              </a:solidFill>
            </a:endParaRPr>
          </a:p>
        </p:txBody>
      </p:sp>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dirty="0">
                <a:solidFill>
                  <a:schemeClr val="bg1"/>
                </a:solidFill>
              </a:rPr>
              <a:t>            Molecular map of chronic lymphocytic leukemia and its impact on outcome</a:t>
            </a:r>
            <a:endParaRPr lang="en-US" sz="5400" b="1" dirty="0">
              <a:solidFill>
                <a:schemeClr val="bg1"/>
              </a:solidFill>
            </a:endParaRPr>
          </a:p>
        </p:txBody>
      </p:sp>
      <p:sp>
        <p:nvSpPr>
          <p:cNvPr id="58" name="CuadroTexto 57">
            <a:extLst>
              <a:ext uri="{FF2B5EF4-FFF2-40B4-BE49-F238E27FC236}">
                <a16:creationId xmlns:a16="http://schemas.microsoft.com/office/drawing/2014/main" id="{07C89AA3-7B5B-C1B3-090A-8EDF1A828C65}"/>
              </a:ext>
            </a:extLst>
          </p:cNvPr>
          <p:cNvSpPr txBox="1"/>
          <p:nvPr/>
        </p:nvSpPr>
        <p:spPr>
          <a:xfrm>
            <a:off x="303929" y="802640"/>
            <a:ext cx="11451191" cy="1200329"/>
          </a:xfrm>
          <a:prstGeom prst="rect">
            <a:avLst/>
          </a:prstGeom>
          <a:noFill/>
        </p:spPr>
        <p:txBody>
          <a:bodyPr wrap="square" rtlCol="0">
            <a:spAutoFit/>
          </a:bodyPr>
          <a:lstStyle/>
          <a:p>
            <a:pPr marL="285750" indent="-285750">
              <a:buFont typeface="Arial" panose="020B0604020202020204" pitchFamily="34" charset="0"/>
              <a:buChar char="•"/>
            </a:pPr>
            <a:r>
              <a:rPr lang="es-CO" dirty="0">
                <a:solidFill>
                  <a:schemeClr val="accent5">
                    <a:lumMod val="50000"/>
                  </a:schemeClr>
                </a:solidFill>
              </a:rPr>
              <a:t>1,095 </a:t>
            </a:r>
            <a:r>
              <a:rPr lang="es-CO" dirty="0" err="1">
                <a:solidFill>
                  <a:schemeClr val="accent5">
                    <a:lumMod val="50000"/>
                  </a:schemeClr>
                </a:solidFill>
              </a:rPr>
              <a:t>patients</a:t>
            </a:r>
            <a:r>
              <a:rPr lang="es-CO" dirty="0">
                <a:solidFill>
                  <a:schemeClr val="accent5">
                    <a:lumMod val="50000"/>
                  </a:schemeClr>
                </a:solidFill>
              </a:rPr>
              <a:t> </a:t>
            </a:r>
            <a:r>
              <a:rPr lang="es-CO" dirty="0" err="1">
                <a:solidFill>
                  <a:schemeClr val="accent5">
                    <a:lumMod val="50000"/>
                  </a:schemeClr>
                </a:solidFill>
              </a:rPr>
              <a:t>with</a:t>
            </a:r>
            <a:r>
              <a:rPr lang="es-CO" dirty="0">
                <a:solidFill>
                  <a:schemeClr val="accent5">
                    <a:lumMod val="50000"/>
                  </a:schemeClr>
                </a:solidFill>
              </a:rPr>
              <a:t> CLL, 54 </a:t>
            </a:r>
            <a:r>
              <a:rPr lang="es-CO" dirty="0" err="1">
                <a:solidFill>
                  <a:schemeClr val="accent5">
                    <a:lumMod val="50000"/>
                  </a:schemeClr>
                </a:solidFill>
              </a:rPr>
              <a:t>patients</a:t>
            </a:r>
            <a:r>
              <a:rPr lang="es-CO" dirty="0">
                <a:solidFill>
                  <a:schemeClr val="accent5">
                    <a:lumMod val="50000"/>
                  </a:schemeClr>
                </a:solidFill>
              </a:rPr>
              <a:t> </a:t>
            </a:r>
            <a:r>
              <a:rPr lang="es-CO" dirty="0" err="1">
                <a:solidFill>
                  <a:schemeClr val="accent5">
                    <a:lumMod val="50000"/>
                  </a:schemeClr>
                </a:solidFill>
              </a:rPr>
              <a:t>with</a:t>
            </a:r>
            <a:r>
              <a:rPr lang="es-CO" dirty="0">
                <a:solidFill>
                  <a:schemeClr val="accent5">
                    <a:lumMod val="50000"/>
                  </a:schemeClr>
                </a:solidFill>
              </a:rPr>
              <a:t> monoclonal B </a:t>
            </a:r>
            <a:r>
              <a:rPr lang="es-CO" dirty="0" err="1">
                <a:solidFill>
                  <a:schemeClr val="accent5">
                    <a:lumMod val="50000"/>
                  </a:schemeClr>
                </a:solidFill>
              </a:rPr>
              <a:t>cell</a:t>
            </a:r>
            <a:r>
              <a:rPr lang="es-CO" dirty="0">
                <a:solidFill>
                  <a:schemeClr val="accent5">
                    <a:lumMod val="50000"/>
                  </a:schemeClr>
                </a:solidFill>
              </a:rPr>
              <a:t> </a:t>
            </a:r>
            <a:r>
              <a:rPr lang="es-CO" dirty="0" err="1">
                <a:solidFill>
                  <a:schemeClr val="accent5">
                    <a:lumMod val="50000"/>
                  </a:schemeClr>
                </a:solidFill>
              </a:rPr>
              <a:t>lymphocytosis</a:t>
            </a:r>
            <a:r>
              <a:rPr lang="es-CO" dirty="0">
                <a:solidFill>
                  <a:schemeClr val="accent5">
                    <a:lumMod val="50000"/>
                  </a:schemeClr>
                </a:solidFill>
              </a:rPr>
              <a:t> (MBL)</a:t>
            </a:r>
          </a:p>
          <a:p>
            <a:pPr marL="285750" indent="-285750">
              <a:buFont typeface="Arial" panose="020B0604020202020204" pitchFamily="34" charset="0"/>
              <a:buChar char="•"/>
            </a:pPr>
            <a:r>
              <a:rPr lang="es-CO" dirty="0">
                <a:solidFill>
                  <a:schemeClr val="accent5">
                    <a:lumMod val="50000"/>
                  </a:schemeClr>
                </a:solidFill>
              </a:rPr>
              <a:t>WES / WGS: n=1,074</a:t>
            </a:r>
          </a:p>
          <a:p>
            <a:pPr marL="285750" indent="-285750">
              <a:buFont typeface="Arial" panose="020B0604020202020204" pitchFamily="34" charset="0"/>
              <a:buChar char="•"/>
            </a:pPr>
            <a:r>
              <a:rPr lang="es-CO" dirty="0">
                <a:solidFill>
                  <a:schemeClr val="accent5">
                    <a:lumMod val="50000"/>
                  </a:schemeClr>
                </a:solidFill>
              </a:rPr>
              <a:t>RNA-</a:t>
            </a:r>
            <a:r>
              <a:rPr lang="es-CO" dirty="0" err="1">
                <a:solidFill>
                  <a:schemeClr val="accent5">
                    <a:lumMod val="50000"/>
                  </a:schemeClr>
                </a:solidFill>
              </a:rPr>
              <a:t>seq</a:t>
            </a:r>
            <a:r>
              <a:rPr lang="es-CO" dirty="0">
                <a:solidFill>
                  <a:schemeClr val="accent5">
                    <a:lumMod val="50000"/>
                  </a:schemeClr>
                </a:solidFill>
              </a:rPr>
              <a:t>: n=712</a:t>
            </a:r>
          </a:p>
          <a:p>
            <a:pPr marL="285750" indent="-285750">
              <a:buFont typeface="Arial" panose="020B0604020202020204" pitchFamily="34" charset="0"/>
              <a:buChar char="•"/>
            </a:pPr>
            <a:r>
              <a:rPr lang="es-CO" dirty="0">
                <a:solidFill>
                  <a:schemeClr val="accent5">
                    <a:lumMod val="50000"/>
                  </a:schemeClr>
                </a:solidFill>
              </a:rPr>
              <a:t>DNA </a:t>
            </a:r>
            <a:r>
              <a:rPr lang="es-CO" dirty="0" err="1">
                <a:solidFill>
                  <a:schemeClr val="accent5">
                    <a:lumMod val="50000"/>
                  </a:schemeClr>
                </a:solidFill>
              </a:rPr>
              <a:t>methylation</a:t>
            </a:r>
            <a:r>
              <a:rPr lang="es-CO" dirty="0">
                <a:solidFill>
                  <a:schemeClr val="accent5">
                    <a:lumMod val="50000"/>
                  </a:schemeClr>
                </a:solidFill>
              </a:rPr>
              <a:t> data: n=999</a:t>
            </a:r>
          </a:p>
        </p:txBody>
      </p:sp>
      <p:grpSp>
        <p:nvGrpSpPr>
          <p:cNvPr id="61" name="Grupo 60">
            <a:extLst>
              <a:ext uri="{FF2B5EF4-FFF2-40B4-BE49-F238E27FC236}">
                <a16:creationId xmlns:a16="http://schemas.microsoft.com/office/drawing/2014/main" id="{22E6C158-1FFD-9D42-8390-D38024C2D32A}"/>
              </a:ext>
            </a:extLst>
          </p:cNvPr>
          <p:cNvGrpSpPr/>
          <p:nvPr/>
        </p:nvGrpSpPr>
        <p:grpSpPr>
          <a:xfrm>
            <a:off x="36240" y="2006070"/>
            <a:ext cx="12155760" cy="4505493"/>
            <a:chOff x="36240" y="2006070"/>
            <a:chExt cx="12155760" cy="4505493"/>
          </a:xfrm>
        </p:grpSpPr>
        <p:pic>
          <p:nvPicPr>
            <p:cNvPr id="57" name="Imagen 56">
              <a:extLst>
                <a:ext uri="{FF2B5EF4-FFF2-40B4-BE49-F238E27FC236}">
                  <a16:creationId xmlns:a16="http://schemas.microsoft.com/office/drawing/2014/main" id="{09574B4D-A8F1-B5E6-A9D7-5272A7C87674}"/>
                </a:ext>
              </a:extLst>
            </p:cNvPr>
            <p:cNvPicPr>
              <a:picLocks noChangeAspect="1"/>
            </p:cNvPicPr>
            <p:nvPr/>
          </p:nvPicPr>
          <p:blipFill>
            <a:blip r:embed="rId2"/>
            <a:stretch>
              <a:fillRect/>
            </a:stretch>
          </p:blipFill>
          <p:spPr>
            <a:xfrm>
              <a:off x="36240" y="2006070"/>
              <a:ext cx="12155760" cy="4505493"/>
            </a:xfrm>
            <a:prstGeom prst="rect">
              <a:avLst/>
            </a:prstGeom>
          </p:spPr>
        </p:pic>
        <p:sp>
          <p:nvSpPr>
            <p:cNvPr id="59" name="Rectángulo 58">
              <a:extLst>
                <a:ext uri="{FF2B5EF4-FFF2-40B4-BE49-F238E27FC236}">
                  <a16:creationId xmlns:a16="http://schemas.microsoft.com/office/drawing/2014/main" id="{7F2F9D01-7795-33FE-30F7-9D2155BF9C3C}"/>
                </a:ext>
              </a:extLst>
            </p:cNvPr>
            <p:cNvSpPr/>
            <p:nvPr/>
          </p:nvSpPr>
          <p:spPr>
            <a:xfrm flipH="1" flipV="1">
              <a:off x="6635801" y="2043926"/>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Rectángulo 59">
              <a:extLst>
                <a:ext uri="{FF2B5EF4-FFF2-40B4-BE49-F238E27FC236}">
                  <a16:creationId xmlns:a16="http://schemas.microsoft.com/office/drawing/2014/main" id="{D76116E9-8F59-7127-30ED-AB9162C72832}"/>
                </a:ext>
              </a:extLst>
            </p:cNvPr>
            <p:cNvSpPr/>
            <p:nvPr/>
          </p:nvSpPr>
          <p:spPr>
            <a:xfrm flipH="1" flipV="1">
              <a:off x="36240" y="2126966"/>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332590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DDCD7-569B-4C70-8F04-C530ABF858D2}"/>
              </a:ext>
            </a:extLst>
          </p:cNvPr>
          <p:cNvSpPr>
            <a:spLocks noGrp="1"/>
          </p:cNvSpPr>
          <p:nvPr>
            <p:ph type="body" sz="quarter" idx="11"/>
          </p:nvPr>
        </p:nvSpPr>
        <p:spPr>
          <a:xfrm>
            <a:off x="303929" y="6444041"/>
            <a:ext cx="11542631" cy="261559"/>
          </a:xfrm>
        </p:spPr>
        <p:txBody>
          <a:bodyPr>
            <a:noAutofit/>
          </a:bodyPr>
          <a:lstStyle/>
          <a:p>
            <a:pPr algn="r"/>
            <a:r>
              <a:rPr lang="es-CO" sz="1200" dirty="0" err="1">
                <a:solidFill>
                  <a:schemeClr val="accent5">
                    <a:lumMod val="50000"/>
                  </a:schemeClr>
                </a:solidFill>
              </a:rPr>
              <a:t>Knisbacher</a:t>
            </a:r>
            <a:r>
              <a:rPr lang="es-CO" sz="1200" dirty="0">
                <a:solidFill>
                  <a:schemeClr val="accent5">
                    <a:lumMod val="50000"/>
                  </a:schemeClr>
                </a:solidFill>
              </a:rPr>
              <a:t> B., et al. </a:t>
            </a:r>
            <a:r>
              <a:rPr lang="es-CO" sz="1200" dirty="0" err="1">
                <a:solidFill>
                  <a:schemeClr val="accent5">
                    <a:lumMod val="50000"/>
                  </a:schemeClr>
                </a:solidFill>
              </a:rPr>
              <a:t>Nature</a:t>
            </a:r>
            <a:r>
              <a:rPr lang="es-CO" sz="1200" dirty="0">
                <a:solidFill>
                  <a:schemeClr val="accent5">
                    <a:lumMod val="50000"/>
                  </a:schemeClr>
                </a:solidFill>
              </a:rPr>
              <a:t> Gen., 2022</a:t>
            </a:r>
            <a:endParaRPr lang="en-US" sz="1200" kern="1200" dirty="0">
              <a:solidFill>
                <a:schemeClr val="accent5">
                  <a:lumMod val="50000"/>
                </a:schemeClr>
              </a:solidFill>
            </a:endParaRPr>
          </a:p>
        </p:txBody>
      </p:sp>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dirty="0">
                <a:solidFill>
                  <a:schemeClr val="bg1"/>
                </a:solidFill>
              </a:rPr>
              <a:t>            Molecular map of chronic lymphocytic leukemia and its impact on outcome</a:t>
            </a:r>
            <a:endParaRPr lang="en-US" sz="5400" b="1" dirty="0">
              <a:solidFill>
                <a:schemeClr val="bg1"/>
              </a:solidFill>
            </a:endParaRPr>
          </a:p>
        </p:txBody>
      </p:sp>
      <p:grpSp>
        <p:nvGrpSpPr>
          <p:cNvPr id="11" name="Grupo 10">
            <a:extLst>
              <a:ext uri="{FF2B5EF4-FFF2-40B4-BE49-F238E27FC236}">
                <a16:creationId xmlns:a16="http://schemas.microsoft.com/office/drawing/2014/main" id="{BFC08B87-2DDF-989E-93B6-DFB4666E50CB}"/>
              </a:ext>
            </a:extLst>
          </p:cNvPr>
          <p:cNvGrpSpPr/>
          <p:nvPr/>
        </p:nvGrpSpPr>
        <p:grpSpPr>
          <a:xfrm>
            <a:off x="0" y="648092"/>
            <a:ext cx="11963296" cy="6208140"/>
            <a:chOff x="0" y="648092"/>
            <a:chExt cx="11963296" cy="6208140"/>
          </a:xfrm>
        </p:grpSpPr>
        <p:pic>
          <p:nvPicPr>
            <p:cNvPr id="4" name="Imagen 3">
              <a:extLst>
                <a:ext uri="{FF2B5EF4-FFF2-40B4-BE49-F238E27FC236}">
                  <a16:creationId xmlns:a16="http://schemas.microsoft.com/office/drawing/2014/main" id="{776FC1C5-FF0F-5FC2-D6AA-AE324C9078CD}"/>
                </a:ext>
              </a:extLst>
            </p:cNvPr>
            <p:cNvPicPr>
              <a:picLocks noChangeAspect="1"/>
            </p:cNvPicPr>
            <p:nvPr/>
          </p:nvPicPr>
          <p:blipFill>
            <a:blip r:embed="rId2"/>
            <a:stretch>
              <a:fillRect/>
            </a:stretch>
          </p:blipFill>
          <p:spPr>
            <a:xfrm>
              <a:off x="0" y="648092"/>
              <a:ext cx="6309360" cy="6208140"/>
            </a:xfrm>
            <a:prstGeom prst="rect">
              <a:avLst/>
            </a:prstGeom>
          </p:spPr>
        </p:pic>
        <p:pic>
          <p:nvPicPr>
            <p:cNvPr id="6" name="Imagen 5">
              <a:extLst>
                <a:ext uri="{FF2B5EF4-FFF2-40B4-BE49-F238E27FC236}">
                  <a16:creationId xmlns:a16="http://schemas.microsoft.com/office/drawing/2014/main" id="{2480D2EA-BE25-8C87-2351-CBC3D70DA7B2}"/>
                </a:ext>
              </a:extLst>
            </p:cNvPr>
            <p:cNvPicPr>
              <a:picLocks noChangeAspect="1"/>
            </p:cNvPicPr>
            <p:nvPr/>
          </p:nvPicPr>
          <p:blipFill rotWithShape="1">
            <a:blip r:embed="rId3"/>
            <a:srcRect r="50811"/>
            <a:stretch/>
          </p:blipFill>
          <p:spPr>
            <a:xfrm>
              <a:off x="7198229" y="953136"/>
              <a:ext cx="4765067" cy="2677160"/>
            </a:xfrm>
            <a:prstGeom prst="rect">
              <a:avLst/>
            </a:prstGeom>
          </p:spPr>
        </p:pic>
        <p:pic>
          <p:nvPicPr>
            <p:cNvPr id="7" name="Imagen 6">
              <a:extLst>
                <a:ext uri="{FF2B5EF4-FFF2-40B4-BE49-F238E27FC236}">
                  <a16:creationId xmlns:a16="http://schemas.microsoft.com/office/drawing/2014/main" id="{7ECE5EEE-68F5-DFC3-64AD-0DA765CF8AFE}"/>
                </a:ext>
              </a:extLst>
            </p:cNvPr>
            <p:cNvPicPr>
              <a:picLocks noChangeAspect="1"/>
            </p:cNvPicPr>
            <p:nvPr/>
          </p:nvPicPr>
          <p:blipFill rotWithShape="1">
            <a:blip r:embed="rId3"/>
            <a:srcRect l="53153"/>
            <a:stretch/>
          </p:blipFill>
          <p:spPr>
            <a:xfrm>
              <a:off x="7518400" y="3630296"/>
              <a:ext cx="4444896" cy="2622142"/>
            </a:xfrm>
            <a:prstGeom prst="rect">
              <a:avLst/>
            </a:prstGeom>
          </p:spPr>
        </p:pic>
        <p:sp>
          <p:nvSpPr>
            <p:cNvPr id="8" name="Rectángulo 7">
              <a:extLst>
                <a:ext uri="{FF2B5EF4-FFF2-40B4-BE49-F238E27FC236}">
                  <a16:creationId xmlns:a16="http://schemas.microsoft.com/office/drawing/2014/main" id="{F3BD1C5A-B375-4B9E-D114-C31D384E25FC}"/>
                </a:ext>
              </a:extLst>
            </p:cNvPr>
            <p:cNvSpPr/>
            <p:nvPr/>
          </p:nvSpPr>
          <p:spPr>
            <a:xfrm flipH="1" flipV="1">
              <a:off x="7345680" y="1105534"/>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A0E0A2E1-220D-EA85-6C6E-805B13D1666D}"/>
                </a:ext>
              </a:extLst>
            </p:cNvPr>
            <p:cNvSpPr/>
            <p:nvPr/>
          </p:nvSpPr>
          <p:spPr>
            <a:xfrm flipH="1" flipV="1">
              <a:off x="7487920" y="3752162"/>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51B60D0E-2507-A392-91E1-CE279951AE57}"/>
                </a:ext>
              </a:extLst>
            </p:cNvPr>
            <p:cNvSpPr/>
            <p:nvPr/>
          </p:nvSpPr>
          <p:spPr>
            <a:xfrm flipH="1" flipV="1">
              <a:off x="0" y="656348"/>
              <a:ext cx="396240" cy="314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164066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DDCD7-569B-4C70-8F04-C530ABF858D2}"/>
              </a:ext>
            </a:extLst>
          </p:cNvPr>
          <p:cNvSpPr>
            <a:spLocks noGrp="1"/>
          </p:cNvSpPr>
          <p:nvPr>
            <p:ph type="body" sz="quarter" idx="11"/>
          </p:nvPr>
        </p:nvSpPr>
        <p:spPr>
          <a:xfrm>
            <a:off x="303929" y="6444041"/>
            <a:ext cx="11542631" cy="261559"/>
          </a:xfrm>
        </p:spPr>
        <p:txBody>
          <a:bodyPr>
            <a:noAutofit/>
          </a:bodyPr>
          <a:lstStyle/>
          <a:p>
            <a:pPr algn="r"/>
            <a:r>
              <a:rPr lang="es-CO" sz="1200" dirty="0" err="1">
                <a:solidFill>
                  <a:schemeClr val="accent5">
                    <a:lumMod val="50000"/>
                  </a:schemeClr>
                </a:solidFill>
              </a:rPr>
              <a:t>Knisbacher</a:t>
            </a:r>
            <a:r>
              <a:rPr lang="es-CO" sz="1200" dirty="0">
                <a:solidFill>
                  <a:schemeClr val="accent5">
                    <a:lumMod val="50000"/>
                  </a:schemeClr>
                </a:solidFill>
              </a:rPr>
              <a:t> B., et al. </a:t>
            </a:r>
            <a:r>
              <a:rPr lang="es-CO" sz="1200" dirty="0" err="1">
                <a:solidFill>
                  <a:schemeClr val="accent5">
                    <a:lumMod val="50000"/>
                  </a:schemeClr>
                </a:solidFill>
              </a:rPr>
              <a:t>Nature</a:t>
            </a:r>
            <a:r>
              <a:rPr lang="es-CO" sz="1200" dirty="0">
                <a:solidFill>
                  <a:schemeClr val="accent5">
                    <a:lumMod val="50000"/>
                  </a:schemeClr>
                </a:solidFill>
              </a:rPr>
              <a:t> Gen., 2022</a:t>
            </a:r>
            <a:endParaRPr lang="en-US" sz="1200" kern="1200" dirty="0">
              <a:solidFill>
                <a:schemeClr val="accent5">
                  <a:lumMod val="50000"/>
                </a:schemeClr>
              </a:solidFill>
            </a:endParaRPr>
          </a:p>
        </p:txBody>
      </p:sp>
      <p:sp>
        <p:nvSpPr>
          <p:cNvPr id="54" name="TextBox 53">
            <a:extLst>
              <a:ext uri="{FF2B5EF4-FFF2-40B4-BE49-F238E27FC236}">
                <a16:creationId xmlns:a16="http://schemas.microsoft.com/office/drawing/2014/main" id="{FAAADABC-F8DE-4DDD-B8A1-DF3E3F637E34}"/>
              </a:ext>
            </a:extLst>
          </p:cNvPr>
          <p:cNvSpPr txBox="1"/>
          <p:nvPr/>
        </p:nvSpPr>
        <p:spPr>
          <a:xfrm>
            <a:off x="5357093" y="6679521"/>
            <a:ext cx="3227977" cy="215444"/>
          </a:xfrm>
          <a:prstGeom prst="rect">
            <a:avLst/>
          </a:prstGeom>
          <a:noFill/>
        </p:spPr>
        <p:txBody>
          <a:bodyPr wrap="square" rtlCol="0">
            <a:spAutoFit/>
          </a:bodyPr>
          <a:lstStyle/>
          <a:p>
            <a:r>
              <a:rPr lang="en-US" sz="800" dirty="0">
                <a:solidFill>
                  <a:schemeClr val="bg1"/>
                </a:solidFill>
                <a:latin typeface="+mj-lt"/>
                <a:ea typeface="Verdana" panose="020B0604030504040204" pitchFamily="34" charset="0"/>
                <a:cs typeface="Verdana" panose="020B0604030504040204" pitchFamily="34" charset="0"/>
              </a:rPr>
              <a:t>For Use by Medical Science Liaisons </a:t>
            </a:r>
          </a:p>
        </p:txBody>
      </p:sp>
      <p:sp>
        <p:nvSpPr>
          <p:cNvPr id="56" name="Title 2">
            <a:extLst>
              <a:ext uri="{FF2B5EF4-FFF2-40B4-BE49-F238E27FC236}">
                <a16:creationId xmlns:a16="http://schemas.microsoft.com/office/drawing/2014/main" id="{B6EA48D6-0490-4349-9452-4D9BCF75AD8A}"/>
              </a:ext>
            </a:extLst>
          </p:cNvPr>
          <p:cNvSpPr>
            <a:spLocks noGrp="1"/>
          </p:cNvSpPr>
          <p:nvPr>
            <p:ph type="title"/>
          </p:nvPr>
        </p:nvSpPr>
        <p:spPr>
          <a:xfrm>
            <a:off x="0" y="252752"/>
            <a:ext cx="11582400" cy="395340"/>
          </a:xfrm>
          <a:solidFill>
            <a:schemeClr val="accent1"/>
          </a:solidFill>
        </p:spPr>
        <p:txBody>
          <a:bodyPr>
            <a:noAutofit/>
          </a:bodyPr>
          <a:lstStyle/>
          <a:p>
            <a:r>
              <a:rPr lang="en-US" sz="2400" dirty="0">
                <a:solidFill>
                  <a:schemeClr val="bg1"/>
                </a:solidFill>
              </a:rPr>
              <a:t>            Molecular map of chronic lymphocytic leukemia and its impact on outcome</a:t>
            </a:r>
            <a:endParaRPr lang="en-US" sz="5400" b="1" dirty="0">
              <a:solidFill>
                <a:schemeClr val="bg1"/>
              </a:solidFill>
            </a:endParaRPr>
          </a:p>
        </p:txBody>
      </p:sp>
      <p:pic>
        <p:nvPicPr>
          <p:cNvPr id="4" name="Imagen 3">
            <a:extLst>
              <a:ext uri="{FF2B5EF4-FFF2-40B4-BE49-F238E27FC236}">
                <a16:creationId xmlns:a16="http://schemas.microsoft.com/office/drawing/2014/main" id="{8C4DB236-1D3D-3477-516E-5FC40FF419C3}"/>
              </a:ext>
            </a:extLst>
          </p:cNvPr>
          <p:cNvPicPr>
            <a:picLocks noChangeAspect="1"/>
          </p:cNvPicPr>
          <p:nvPr/>
        </p:nvPicPr>
        <p:blipFill rotWithShape="1">
          <a:blip r:embed="rId2"/>
          <a:srcRect l="521" t="1176" r="1265" b="1383"/>
          <a:stretch/>
        </p:blipFill>
        <p:spPr>
          <a:xfrm>
            <a:off x="0" y="661354"/>
            <a:ext cx="7661041" cy="5769425"/>
          </a:xfrm>
          <a:prstGeom prst="rect">
            <a:avLst/>
          </a:prstGeom>
        </p:spPr>
      </p:pic>
      <p:pic>
        <p:nvPicPr>
          <p:cNvPr id="3" name="Imagen 2">
            <a:extLst>
              <a:ext uri="{FF2B5EF4-FFF2-40B4-BE49-F238E27FC236}">
                <a16:creationId xmlns:a16="http://schemas.microsoft.com/office/drawing/2014/main" id="{8472CFED-55D1-0FD2-C40E-C5DB451235F2}"/>
              </a:ext>
            </a:extLst>
          </p:cNvPr>
          <p:cNvPicPr>
            <a:picLocks noChangeAspect="1"/>
          </p:cNvPicPr>
          <p:nvPr/>
        </p:nvPicPr>
        <p:blipFill>
          <a:blip r:embed="rId3"/>
          <a:stretch>
            <a:fillRect/>
          </a:stretch>
        </p:blipFill>
        <p:spPr>
          <a:xfrm>
            <a:off x="7661041" y="1933498"/>
            <a:ext cx="4476980" cy="2991004"/>
          </a:xfrm>
          <a:prstGeom prst="rect">
            <a:avLst/>
          </a:prstGeom>
        </p:spPr>
      </p:pic>
    </p:spTree>
    <p:extLst>
      <p:ext uri="{BB962C8B-B14F-4D97-AF65-F5344CB8AC3E}">
        <p14:creationId xmlns:p14="http://schemas.microsoft.com/office/powerpoint/2010/main" val="36006505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2701</TotalTime>
  <Words>2098</Words>
  <Application>Microsoft Office PowerPoint</Application>
  <PresentationFormat>Panorámica</PresentationFormat>
  <Paragraphs>292</Paragraphs>
  <Slides>38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Calibri</vt:lpstr>
      <vt:lpstr>Calibri Light</vt:lpstr>
      <vt:lpstr>Verdana</vt:lpstr>
      <vt:lpstr>Tema de Office</vt:lpstr>
      <vt:lpstr>Presentación de PowerPoint</vt:lpstr>
      <vt:lpstr>Presentación de PowerPoint</vt:lpstr>
      <vt:lpstr>Presentación de PowerPoint</vt:lpstr>
      <vt:lpstr>           B-Lymphocyte Ontogeny</vt:lpstr>
      <vt:lpstr>          B-Lymphocyte Ontogeny</vt:lpstr>
      <vt:lpstr>            Molecular map of chronic lymphocytic leukemia and its impact on outcome</vt:lpstr>
      <vt:lpstr>            Molecular map of chronic lymphocytic leukemia and its impact on outcome</vt:lpstr>
      <vt:lpstr>            Molecular map of chronic lymphocytic leukemia and its impact on outcome</vt:lpstr>
      <vt:lpstr>            Molecular map of chronic lymphocytic leukemia and its impact on outcome</vt:lpstr>
      <vt:lpstr>            Molecular map of chronic lymphocytic leukemia and its impact on outcome</vt:lpstr>
      <vt:lpstr>            Molecular map of chronic lymphocytic leukemia and its impact on outcome</vt:lpstr>
      <vt:lpstr>     Richter Transformation: Novel Insights</vt:lpstr>
      <vt:lpstr>       Genomic &amp; Transcriptomics correlation: Richter Transformation risk</vt:lpstr>
      <vt:lpstr>       Genomic &amp; Transcriptomics correlation: Richter Transformation risk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@KiimyhLand @KiimyhLand</dc:creator>
  <cp:lastModifiedBy>Coronado, Juan (Servilabor)</cp:lastModifiedBy>
  <cp:revision>81</cp:revision>
  <dcterms:created xsi:type="dcterms:W3CDTF">2021-02-08T21:26:02Z</dcterms:created>
  <dcterms:modified xsi:type="dcterms:W3CDTF">2023-08-25T18:06:28Z</dcterms:modified>
</cp:coreProperties>
</file>